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</p:sldIdLst>
  <p:sldSz cx="32399288" cy="43200638"/>
  <p:notesSz cx="32399288" cy="4320063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24" d="100"/>
          <a:sy n="24" d="100"/>
        </p:scale>
        <p:origin x="524" y="108"/>
      </p:cViewPr>
      <p:guideLst>
        <p:guide pos="10204"/>
        <p:guide pos="13606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 /><Relationship Id="rId7" Type="http://schemas.openxmlformats.org/officeDocument/2006/relationships/tableStyles" Target="tableStyles.xml" /><Relationship Id="rId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Slide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0"/>
            </a:lvl1pPr>
            <a:lvl2pPr marL="1619951" indent="0" algn="ctr">
              <a:buNone/>
              <a:defRPr sz="7100"/>
            </a:lvl2pPr>
            <a:lvl3pPr marL="3239902" indent="0" algn="ctr">
              <a:buNone/>
              <a:defRPr sz="6400"/>
            </a:lvl3pPr>
            <a:lvl4pPr marL="4859853" indent="0" algn="ctr">
              <a:buNone/>
              <a:defRPr sz="5650"/>
            </a:lvl4pPr>
            <a:lvl5pPr marL="6479804" indent="0" algn="ctr">
              <a:buNone/>
              <a:defRPr sz="5650"/>
            </a:lvl5pPr>
            <a:lvl6pPr marL="8099755" indent="0" algn="ctr">
              <a:buNone/>
              <a:defRPr sz="5650"/>
            </a:lvl6pPr>
            <a:lvl7pPr marL="9719706" indent="0" algn="ctr">
              <a:buNone/>
              <a:defRPr sz="5650"/>
            </a:lvl7pPr>
            <a:lvl8pPr marL="11339656" indent="0" algn="ctr">
              <a:buNone/>
              <a:defRPr sz="5650"/>
            </a:lvl8pPr>
            <a:lvl9pPr marL="12959608" indent="0" algn="ctr">
              <a:buNone/>
              <a:defRPr sz="5650"/>
            </a:lvl9pPr>
          </a:lstStyle>
          <a:p>
            <a:pPr>
              <a:defRPr/>
            </a:pPr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ítulo e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exto e Títul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23185742" y="2300034"/>
            <a:ext cx="6986096" cy="36610544"/>
          </a:xfrm>
        </p:spPr>
        <p:txBody>
          <a:bodyPr vert="eaVert"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227453" y="2300034"/>
            <a:ext cx="20553298" cy="36610544"/>
          </a:xfrm>
        </p:spPr>
        <p:txBody>
          <a:bodyPr vert="eaVert"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ítulo e 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Cabeçalho da Se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0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100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7pPr>
            <a:lvl8pPr marL="11339656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uas Partes de 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27451" y="11500170"/>
            <a:ext cx="13769697" cy="27410407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6402140" y="11500170"/>
            <a:ext cx="13769697" cy="27410407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31671" y="2300044"/>
            <a:ext cx="27944386" cy="8350125"/>
          </a:xfrm>
        </p:spPr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19951" indent="0">
              <a:buNone/>
              <a:defRPr sz="7100" b="1"/>
            </a:lvl2pPr>
            <a:lvl3pPr marL="3239902" indent="0">
              <a:buNone/>
              <a:defRPr sz="6400" b="1"/>
            </a:lvl3pPr>
            <a:lvl4pPr marL="4859853" indent="0">
              <a:buNone/>
              <a:defRPr sz="5650" b="1"/>
            </a:lvl4pPr>
            <a:lvl5pPr marL="6479804" indent="0">
              <a:buNone/>
              <a:defRPr sz="5650" b="1"/>
            </a:lvl5pPr>
            <a:lvl6pPr marL="8099755" indent="0">
              <a:buNone/>
              <a:defRPr sz="5650" b="1"/>
            </a:lvl6pPr>
            <a:lvl7pPr marL="9719706" indent="0">
              <a:buNone/>
              <a:defRPr sz="5650" b="1"/>
            </a:lvl7pPr>
            <a:lvl8pPr marL="11339656" indent="0">
              <a:buNone/>
              <a:defRPr sz="5650" b="1"/>
            </a:lvl8pPr>
            <a:lvl9pPr marL="12959608" indent="0">
              <a:buNone/>
              <a:defRPr sz="5650" b="1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231675" y="15780232"/>
            <a:ext cx="13706415" cy="23210346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19951" indent="0">
              <a:buNone/>
              <a:defRPr sz="7100" b="1"/>
            </a:lvl2pPr>
            <a:lvl3pPr marL="3239902" indent="0">
              <a:buNone/>
              <a:defRPr sz="6400" b="1"/>
            </a:lvl3pPr>
            <a:lvl4pPr marL="4859853" indent="0">
              <a:buNone/>
              <a:defRPr sz="5650" b="1"/>
            </a:lvl4pPr>
            <a:lvl5pPr marL="6479804" indent="0">
              <a:buNone/>
              <a:defRPr sz="5650" b="1"/>
            </a:lvl5pPr>
            <a:lvl6pPr marL="8099755" indent="0">
              <a:buNone/>
              <a:defRPr sz="5650" b="1"/>
            </a:lvl6pPr>
            <a:lvl7pPr marL="9719706" indent="0">
              <a:buNone/>
              <a:defRPr sz="5650" b="1"/>
            </a:lvl7pPr>
            <a:lvl8pPr marL="11339656" indent="0">
              <a:buNone/>
              <a:defRPr sz="5650" b="1"/>
            </a:lvl8pPr>
            <a:lvl9pPr marL="12959608" indent="0">
              <a:buNone/>
              <a:defRPr sz="5650" b="1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16402142" y="15780232"/>
            <a:ext cx="13773917" cy="23210346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oment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Em Br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údo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31671" y="2880042"/>
            <a:ext cx="10449614" cy="10080148"/>
          </a:xfrm>
        </p:spPr>
        <p:txBody>
          <a:bodyPr anchor="b"/>
          <a:lstStyle>
            <a:lvl1pPr>
              <a:defRPr sz="1135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3773917" y="6220102"/>
            <a:ext cx="16402140" cy="30700453"/>
          </a:xfrm>
        </p:spPr>
        <p:txBody>
          <a:bodyPr/>
          <a:lstStyle>
            <a:lvl1pPr>
              <a:defRPr sz="11350"/>
            </a:lvl1pPr>
            <a:lvl2pPr>
              <a:defRPr sz="9900"/>
            </a:lvl2pPr>
            <a:lvl3pPr>
              <a:defRPr sz="85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50"/>
            </a:lvl1pPr>
            <a:lvl2pPr marL="1619951" indent="0">
              <a:buNone/>
              <a:defRPr sz="4950"/>
            </a:lvl2pPr>
            <a:lvl3pPr marL="3239902" indent="0">
              <a:buNone/>
              <a:defRPr sz="4250"/>
            </a:lvl3pPr>
            <a:lvl4pPr marL="4859853" indent="0">
              <a:buNone/>
              <a:defRPr sz="3550"/>
            </a:lvl4pPr>
            <a:lvl5pPr marL="6479804" indent="0">
              <a:buNone/>
              <a:defRPr sz="3550"/>
            </a:lvl5pPr>
            <a:lvl6pPr marL="8099755" indent="0">
              <a:buNone/>
              <a:defRPr sz="3550"/>
            </a:lvl6pPr>
            <a:lvl7pPr marL="9719706" indent="0">
              <a:buNone/>
              <a:defRPr sz="3550"/>
            </a:lvl7pPr>
            <a:lvl8pPr marL="11339656" indent="0">
              <a:buNone/>
              <a:defRPr sz="3550"/>
            </a:lvl8pPr>
            <a:lvl9pPr marL="12959608" indent="0">
              <a:buNone/>
              <a:defRPr sz="3550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m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31671" y="2880042"/>
            <a:ext cx="10449614" cy="10080148"/>
          </a:xfrm>
        </p:spPr>
        <p:txBody>
          <a:bodyPr anchor="b"/>
          <a:lstStyle>
            <a:lvl1pPr>
              <a:defRPr sz="1135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50"/>
            </a:lvl1pPr>
            <a:lvl2pPr marL="1619951" indent="0">
              <a:buNone/>
              <a:defRPr sz="9900"/>
            </a:lvl2pPr>
            <a:lvl3pPr marL="3239902" indent="0">
              <a:buNone/>
              <a:defRPr sz="8500"/>
            </a:lvl3pPr>
            <a:lvl4pPr marL="4859853" indent="0">
              <a:buNone/>
              <a:defRPr sz="7100"/>
            </a:lvl4pPr>
            <a:lvl5pPr marL="6479804" indent="0">
              <a:buNone/>
              <a:defRPr sz="7100"/>
            </a:lvl5pPr>
            <a:lvl6pPr marL="8099755" indent="0">
              <a:buNone/>
              <a:defRPr sz="7100"/>
            </a:lvl6pPr>
            <a:lvl7pPr marL="9719706" indent="0">
              <a:buNone/>
              <a:defRPr sz="7100"/>
            </a:lvl7pPr>
            <a:lvl8pPr marL="11339656" indent="0">
              <a:buNone/>
              <a:defRPr sz="7100"/>
            </a:lvl8pPr>
            <a:lvl9pPr marL="12959608" indent="0">
              <a:buNone/>
              <a:defRPr sz="7100"/>
            </a:lvl9pPr>
          </a:lstStyle>
          <a:p>
            <a:pPr>
              <a:defRPr/>
            </a:pPr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50"/>
            </a:lvl1pPr>
            <a:lvl2pPr marL="1619951" indent="0">
              <a:buNone/>
              <a:defRPr sz="4950"/>
            </a:lvl2pPr>
            <a:lvl3pPr marL="3239902" indent="0">
              <a:buNone/>
              <a:defRPr sz="4250"/>
            </a:lvl3pPr>
            <a:lvl4pPr marL="4859853" indent="0">
              <a:buNone/>
              <a:defRPr sz="3550"/>
            </a:lvl4pPr>
            <a:lvl5pPr marL="6479804" indent="0">
              <a:buNone/>
              <a:defRPr sz="3550"/>
            </a:lvl5pPr>
            <a:lvl6pPr marL="8099755" indent="0">
              <a:buNone/>
              <a:defRPr sz="3550"/>
            </a:lvl6pPr>
            <a:lvl7pPr marL="9719706" indent="0">
              <a:buNone/>
              <a:defRPr sz="3550"/>
            </a:lvl7pPr>
            <a:lvl8pPr marL="11339656" indent="0">
              <a:buNone/>
              <a:defRPr sz="3550"/>
            </a:lvl8pPr>
            <a:lvl9pPr marL="12959608" indent="0">
              <a:buNone/>
              <a:defRPr sz="3550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227451" y="2300044"/>
            <a:ext cx="27944386" cy="83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7451" y="11500170"/>
            <a:ext cx="27944386" cy="2741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CABD23FD-248B-4A85-9FDA-D89EDF473C8E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7145F63-F094-4EB8-8417-3E35567A2C18}" type="slidenum">
              <a:rPr lang="pt-BR"/>
              <a:t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902">
        <a:lnSpc>
          <a:spcPct val="90000"/>
        </a:lnSpc>
        <a:spcBef>
          <a:spcPts val="0"/>
        </a:spcBef>
        <a:buNone/>
        <a:defRPr sz="15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>
        <a:lnSpc>
          <a:spcPct val="90000"/>
        </a:lnSpc>
        <a:spcBef>
          <a:spcPts val="3543"/>
        </a:spcBef>
        <a:buFont typeface="Arial"/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85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71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4pPr>
      <a:lvl5pPr marL="7289779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7pPr>
      <a:lvl8pPr marL="11339656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0" r="0" b="84473"/>
          <a:stretch/>
        </p:blipFill>
        <p:spPr bwMode="auto"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1523999" y="5783755"/>
            <a:ext cx="29648728" cy="269605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Cronograma de Apresentações da Mostra Científica </a:t>
            </a:r>
            <a:endParaRPr lang="pt-BR" sz="7200">
              <a:latin typeface="Aptos"/>
              <a:ea typeface="Aptos"/>
              <a:cs typeface="Times New Roman"/>
            </a:endParaRPr>
          </a:p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PETS</a:t>
            </a:r>
            <a:endParaRPr lang="pt-BR" sz="7200">
              <a:latin typeface="Aptos"/>
              <a:ea typeface="Aptos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 bwMode="auto">
          <a:xfrm>
            <a:off x="1523998" y="8729772"/>
            <a:ext cx="29648728" cy="1004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defRPr/>
            </a:pPr>
            <a:r>
              <a:rPr lang="pt-BR" sz="4400" b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Dia 05/08/2024                                                                             Horário: 15:40 a 16:20</a:t>
            </a:r>
            <a:endParaRPr lang="pt-BR" sz="4000">
              <a:latin typeface="Aptos"/>
              <a:ea typeface="Aptos"/>
              <a:cs typeface="Times New Roman"/>
            </a:endParaRPr>
          </a:p>
        </p:txBody>
      </p:sp>
      <p:sp>
        <p:nvSpPr>
          <p:cNvPr id="13" name="CaixaDeTexto 12"/>
          <p:cNvSpPr txBox="1"/>
          <p:nvPr/>
        </p:nvSpPr>
        <p:spPr bwMode="auto">
          <a:xfrm flipH="0" flipV="0">
            <a:off x="1523997" y="9675392"/>
            <a:ext cx="29662407" cy="274848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Uso de ferramentas interativas e redes sociais: a tecnologia como metodologia de ensino ativo e científico na Medicina Veterinária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Avaliação do mel e solução hidroalcóolica de própolis (5%) em diferentes excipientes na cicatrização de feridas cutâneas de ratos usando a tomografia computadorizada e isótopos estáveis como metodologia inédita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Avaliação do índice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bispectral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(BIS) e da eletromiografia (EMG) em cadelas hígidas submetidas a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ovariohisterectomia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utilizando o protocolo anestésico de cetamina e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midazolam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associadas à xilazina,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medetomidina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ou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dexamedetomidina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Impacto Positivo da Vacinação na Medicina Veterinária Preventiva 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Combatendo os riscos: Estratégias de prevenção contra as doenças transmitidas pelos carrapatos em cães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Achados laboratoriais em cadela com carcinoma de células transicionais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Detecção molecular de agentes da família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Anaplasmataceae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e 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Babesia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spp. em cães (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Canis 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lupus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familiaris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) do estado de Rondônia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Infecção por 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Hepatozoon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spp. em cadela imunossuprimida devido à presença de tumor venéreo transmissível.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Plantas tóxicas de interesse a saúde pública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Leptospirose Humana: aspectos epidemiológicos e ações de vigilância realizadas nos municípios de Rondônia atingidos pela cheia do Rio Madeira no ano de 2014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Esporotricose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felina com transmissão ao tutor, relato de caso no município de Rolim de Moura - RO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Doença do Disco Intervertebral em cão: Relato de Caso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Leydigocitoma</a:t>
            </a:r>
            <a:r>
              <a:rPr lang="pt-BR" sz="4200" b="0">
                <a:latin typeface="Arial"/>
                <a:ea typeface="Arial"/>
                <a:cs typeface="Times New Roman"/>
              </a:rPr>
              <a:t> em cão idoso da raça Labrador </a:t>
            </a:r>
            <a:r>
              <a:rPr lang="pt-BR" sz="4200" b="0">
                <a:latin typeface="Arial"/>
                <a:ea typeface="Arial"/>
                <a:cs typeface="Times New Roman"/>
              </a:rPr>
              <a:t>Retriever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Hamartoma</a:t>
            </a:r>
            <a:r>
              <a:rPr lang="pt-BR" sz="4200" b="0">
                <a:latin typeface="Arial"/>
                <a:ea typeface="Arial"/>
                <a:cs typeface="Times New Roman"/>
              </a:rPr>
              <a:t> </a:t>
            </a:r>
            <a:r>
              <a:rPr lang="pt-BR" sz="4200" b="0">
                <a:latin typeface="Arial"/>
                <a:ea typeface="Arial"/>
                <a:cs typeface="Times New Roman"/>
              </a:rPr>
              <a:t>Apócrino</a:t>
            </a:r>
            <a:r>
              <a:rPr lang="pt-BR" sz="4200" b="0">
                <a:latin typeface="Arial"/>
                <a:ea typeface="Arial"/>
                <a:cs typeface="Times New Roman"/>
              </a:rPr>
              <a:t> associado a furunculose profunda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Estafilectomia</a:t>
            </a:r>
            <a:r>
              <a:rPr lang="pt-BR" sz="4200" b="0">
                <a:latin typeface="Arial"/>
                <a:ea typeface="Arial"/>
                <a:cs typeface="Times New Roman"/>
              </a:rPr>
              <a:t> em cão para correção da síndrome dos cães </a:t>
            </a:r>
            <a:r>
              <a:rPr lang="pt-BR" sz="4200" b="0">
                <a:latin typeface="Arial"/>
                <a:ea typeface="Arial"/>
                <a:cs typeface="Times New Roman"/>
              </a:rPr>
              <a:t>braquicefálicos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Anisocoria em Gato Persa Causada por Otite </a:t>
            </a:r>
            <a:r>
              <a:rPr lang="pt-BR" sz="4200" b="0">
                <a:latin typeface="Arial"/>
                <a:ea typeface="Arial"/>
                <a:cs typeface="Times New Roman"/>
              </a:rPr>
              <a:t>Interrna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Ocorrência de </a:t>
            </a:r>
            <a:r>
              <a:rPr lang="pt-BR" sz="4200" b="0">
                <a:latin typeface="Arial"/>
                <a:ea typeface="Arial"/>
                <a:cs typeface="Times New Roman"/>
              </a:rPr>
              <a:t>dermatofitose</a:t>
            </a:r>
            <a:r>
              <a:rPr lang="pt-BR" sz="4200" b="0">
                <a:latin typeface="Arial"/>
                <a:ea typeface="Arial"/>
                <a:cs typeface="Times New Roman"/>
              </a:rPr>
              <a:t> felina por </a:t>
            </a:r>
            <a:r>
              <a:rPr lang="pt-BR" sz="4200" b="0" i="1">
                <a:latin typeface="Arial"/>
                <a:ea typeface="Arial"/>
                <a:cs typeface="Times New Roman"/>
              </a:rPr>
              <a:t>Trichophyton</a:t>
            </a:r>
            <a:r>
              <a:rPr lang="pt-BR" sz="4200" b="0">
                <a:latin typeface="Arial"/>
                <a:ea typeface="Arial"/>
                <a:cs typeface="Times New Roman"/>
              </a:rPr>
              <a:t>: Um caso no município de Porto Velho, RO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Consequências de anestesia dissociativa em canino da raça Dachshund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Tratamento de um felino doméstico diagnosticado com </a:t>
            </a:r>
            <a:r>
              <a:rPr lang="pt-BR" sz="4200" b="0">
                <a:latin typeface="Arial"/>
                <a:ea typeface="Arial"/>
                <a:cs typeface="Times New Roman"/>
              </a:rPr>
              <a:t>esporotricose</a:t>
            </a:r>
            <a:r>
              <a:rPr lang="pt-BR" sz="4200" b="0">
                <a:latin typeface="Arial"/>
                <a:ea typeface="Arial"/>
                <a:cs typeface="Times New Roman"/>
              </a:rPr>
              <a:t> (</a:t>
            </a:r>
            <a:r>
              <a:rPr lang="pt-BR" sz="4200" b="0" i="1">
                <a:latin typeface="Arial"/>
                <a:ea typeface="Arial"/>
                <a:cs typeface="Times New Roman"/>
              </a:rPr>
              <a:t>Sporothrix</a:t>
            </a:r>
            <a:r>
              <a:rPr lang="pt-BR" sz="4200" b="0" i="1">
                <a:latin typeface="Arial"/>
                <a:ea typeface="Arial"/>
                <a:cs typeface="Times New Roman"/>
              </a:rPr>
              <a:t> </a:t>
            </a:r>
            <a:r>
              <a:rPr lang="pt-BR" sz="4200" b="0" i="1">
                <a:latin typeface="Arial"/>
                <a:ea typeface="Arial"/>
                <a:cs typeface="Times New Roman"/>
              </a:rPr>
              <a:t>schenckii</a:t>
            </a:r>
            <a:r>
              <a:rPr lang="pt-BR" sz="4200" b="0">
                <a:latin typeface="Arial"/>
                <a:ea typeface="Arial"/>
                <a:cs typeface="Times New Roman"/>
              </a:rPr>
              <a:t>) – relato de caso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Ruptura diafragmática crônica em felino: relato de caso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Pseudo-hermafroditismo masculino em cão (</a:t>
            </a:r>
            <a:r>
              <a:rPr lang="pt-BR" sz="4200" b="0" i="1">
                <a:latin typeface="Arial"/>
                <a:ea typeface="Arial"/>
                <a:cs typeface="Times New Roman"/>
              </a:rPr>
              <a:t>Canis </a:t>
            </a:r>
            <a:r>
              <a:rPr lang="pt-BR" sz="4200" b="0" i="1">
                <a:latin typeface="Arial"/>
                <a:ea typeface="Arial"/>
                <a:cs typeface="Times New Roman"/>
              </a:rPr>
              <a:t>lupus</a:t>
            </a:r>
            <a:r>
              <a:rPr lang="pt-BR" sz="4200" b="0" i="1">
                <a:latin typeface="Arial"/>
                <a:ea typeface="Arial"/>
                <a:cs typeface="Times New Roman"/>
              </a:rPr>
              <a:t> </a:t>
            </a:r>
            <a:r>
              <a:rPr lang="pt-BR" sz="4200" b="0" i="1">
                <a:latin typeface="Arial"/>
                <a:ea typeface="Arial"/>
                <a:cs typeface="Times New Roman"/>
              </a:rPr>
              <a:t>familiaris</a:t>
            </a:r>
            <a:r>
              <a:rPr lang="pt-BR" sz="4200" b="0">
                <a:latin typeface="Arial"/>
                <a:ea typeface="Arial"/>
                <a:cs typeface="Times New Roman"/>
              </a:rPr>
              <a:t> Linneu, 1758) adulto da raça Pitbull - Relato de caso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Hipospadia perineal em cão (</a:t>
            </a:r>
            <a:r>
              <a:rPr lang="pt-BR" sz="4200" b="0" i="1">
                <a:latin typeface="Arial"/>
                <a:ea typeface="Arial"/>
                <a:cs typeface="Times New Roman"/>
              </a:rPr>
              <a:t>Canis </a:t>
            </a:r>
            <a:r>
              <a:rPr lang="pt-BR" sz="4200" b="0" i="1">
                <a:latin typeface="Arial"/>
                <a:ea typeface="Arial"/>
                <a:cs typeface="Times New Roman"/>
              </a:rPr>
              <a:t>familia</a:t>
            </a:r>
            <a:r>
              <a:rPr lang="pt-BR" sz="4200" b="0">
                <a:latin typeface="Arial"/>
                <a:ea typeface="Arial"/>
                <a:cs typeface="Times New Roman"/>
              </a:rPr>
              <a:t>ris</a:t>
            </a:r>
            <a:r>
              <a:rPr lang="pt-BR" sz="4200" b="0">
                <a:latin typeface="Arial"/>
                <a:ea typeface="Arial"/>
                <a:cs typeface="Times New Roman"/>
              </a:rPr>
              <a:t>): Relato de caso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Uso de sulfato de vincristina no tratamento de tumor venéreo transmissível extragenital em um canino idoso- relato de caso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Tumor Venéreo Transmissível em Cadela (</a:t>
            </a:r>
            <a:r>
              <a:rPr lang="pt-BR" sz="4200" b="0" i="1">
                <a:latin typeface="Arial"/>
                <a:ea typeface="Arial"/>
                <a:cs typeface="Times New Roman"/>
              </a:rPr>
              <a:t>Canis </a:t>
            </a:r>
            <a:r>
              <a:rPr lang="pt-BR" sz="4200" b="0" i="1">
                <a:latin typeface="Arial"/>
                <a:ea typeface="Arial"/>
                <a:cs typeface="Times New Roman"/>
              </a:rPr>
              <a:t>familiaris</a:t>
            </a:r>
            <a:r>
              <a:rPr lang="pt-BR" sz="4200" b="0">
                <a:latin typeface="Arial"/>
                <a:ea typeface="Arial"/>
                <a:cs typeface="Times New Roman"/>
              </a:rPr>
              <a:t>) errante: Relato de caso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Relato de caso - achado parasitológico de </a:t>
            </a:r>
            <a:r>
              <a:rPr lang="pt-BR" sz="4200" b="0" i="1">
                <a:latin typeface="Arial"/>
                <a:ea typeface="Arial"/>
                <a:cs typeface="Times New Roman"/>
              </a:rPr>
              <a:t>Demodex</a:t>
            </a:r>
            <a:r>
              <a:rPr lang="pt-BR" sz="4200" b="0" i="1">
                <a:latin typeface="Arial"/>
                <a:ea typeface="Arial"/>
                <a:cs typeface="Times New Roman"/>
              </a:rPr>
              <a:t> canis</a:t>
            </a:r>
            <a:r>
              <a:rPr lang="pt-BR" sz="4200" b="0">
                <a:latin typeface="Arial"/>
                <a:ea typeface="Arial"/>
                <a:cs typeface="Times New Roman"/>
              </a:rPr>
              <a:t> em fezes caninas no município de Jaru/RO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Times New Roman"/>
              </a:rPr>
              <a:t>Caracterização citológica de </a:t>
            </a:r>
            <a:r>
              <a:rPr lang="pt-BR" sz="4200" b="0">
                <a:latin typeface="Arial"/>
                <a:ea typeface="Arial"/>
                <a:cs typeface="Times New Roman"/>
              </a:rPr>
              <a:t>mastocitoma</a:t>
            </a:r>
            <a:r>
              <a:rPr lang="pt-BR" sz="4200" b="0">
                <a:latin typeface="Arial"/>
                <a:ea typeface="Arial"/>
                <a:cs typeface="Times New Roman"/>
              </a:rPr>
              <a:t> em cão – Relato de caso</a:t>
            </a:r>
            <a:endParaRPr sz="4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ptos"/>
                <a:cs typeface="Times New Roman"/>
              </a:rPr>
              <a:t>H</a:t>
            </a:r>
            <a:r>
              <a:rPr lang="pt-BR" sz="4200" b="0">
                <a:latin typeface="Arial"/>
                <a:ea typeface="Arial"/>
                <a:cs typeface="Times New Roman"/>
              </a:rPr>
              <a:t>ipotireodismo</a:t>
            </a:r>
            <a:r>
              <a:rPr lang="pt-BR" sz="4200" b="0">
                <a:latin typeface="Arial"/>
                <a:ea typeface="Arial"/>
                <a:cs typeface="Times New Roman"/>
              </a:rPr>
              <a:t> primário em cão idoso da raça Lhasa </a:t>
            </a:r>
            <a:r>
              <a:rPr lang="pt-BR" sz="4200" b="0">
                <a:latin typeface="Arial"/>
                <a:ea typeface="Arial"/>
                <a:cs typeface="Times New Roman"/>
              </a:rPr>
              <a:t>Apso</a:t>
            </a:r>
            <a:r>
              <a:rPr lang="pt-BR" sz="4200" b="0">
                <a:latin typeface="Arial"/>
                <a:ea typeface="Arial"/>
                <a:cs typeface="Times New Roman"/>
              </a:rPr>
              <a:t> - relato de caso</a:t>
            </a:r>
            <a:endParaRPr sz="4200" b="0">
              <a:latin typeface="Arial"/>
              <a:ea typeface="Arial"/>
              <a:cs typeface="Times New Roman"/>
            </a:endParaRPr>
          </a:p>
          <a:p>
            <a:pPr marL="526195" indent="-526195">
              <a:buAutoNum type="arabicPeriod"/>
              <a:defRPr/>
            </a:pPr>
            <a:r>
              <a:rPr sz="4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Efeitos da Vibração de Corpo Inteiro na cicatrização de feridas cutâneas induzidas em ratos Wistar</a:t>
            </a:r>
            <a:endParaRPr sz="4200" b="0"/>
          </a:p>
          <a:p>
            <a:pPr marL="342900" lvl="0" indent="-342900" algn="just">
              <a:lnSpc>
                <a:spcPct val="114999"/>
              </a:lnSpc>
              <a:spcAft>
                <a:spcPts val="999"/>
              </a:spcAft>
              <a:buFont typeface="+mj-lt"/>
              <a:buAutoNum type="arabicPeriod"/>
              <a:defRPr/>
            </a:pPr>
            <a:r>
              <a:rPr sz="4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Associação da túnica vaginal comum autóloga e tela cirúrgica de polipropileno no tratamento de hérnia perineal em cão (</a:t>
            </a:r>
            <a:r>
              <a:rPr sz="4200" b="0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Canis lupus familiaris</a:t>
            </a:r>
            <a:r>
              <a:rPr sz="4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Linnaeus, 1758) – Relato de caso</a:t>
            </a:r>
            <a:r>
              <a:rPr sz="4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4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998"/>
              </a:spcAft>
              <a:buFont typeface="+mj-lt"/>
              <a:buAutoNum type="arabicPeriod"/>
              <a:defRPr/>
            </a:pPr>
            <a:r>
              <a:rPr lang="pt-BR" sz="4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Qualidade microbiológica de rações secas para cães comercializadas a granel no município de Jaru/RO.</a:t>
            </a:r>
            <a:endParaRPr sz="4200" b="0">
              <a:latin typeface="Aptos"/>
              <a:ea typeface="Aptos"/>
              <a:cs typeface="Times New Roman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88608" r="0" b="0"/>
          <a:stretch/>
        </p:blipFill>
        <p:spPr bwMode="auto">
          <a:xfrm>
            <a:off x="0" y="38550127"/>
            <a:ext cx="32399288" cy="46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0" r="0" b="84473"/>
          <a:stretch/>
        </p:blipFill>
        <p:spPr bwMode="auto"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 flipH="0" flipV="0">
            <a:off x="1007763" y="5282438"/>
            <a:ext cx="30165682" cy="27425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Cronograma de Apresentações da Mostra Científica </a:t>
            </a:r>
            <a:endParaRPr lang="pt-BR" sz="7200">
              <a:latin typeface="Aptos"/>
              <a:ea typeface="Aptos"/>
              <a:cs typeface="Times New Roman"/>
            </a:endParaRPr>
          </a:p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PETS</a:t>
            </a:r>
            <a:endParaRPr lang="pt-BR" sz="7200">
              <a:latin typeface="Aptos"/>
              <a:ea typeface="Aptos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 bwMode="auto">
          <a:xfrm flipH="0" flipV="0">
            <a:off x="907499" y="7970920"/>
            <a:ext cx="30265945" cy="1097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defRPr/>
            </a:pPr>
            <a:r>
              <a:rPr lang="pt-BR" sz="4400" b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Dia 06/08/2024                                                                             Horário: 15:40 a 16:20</a:t>
            </a:r>
            <a:endParaRPr lang="pt-BR" sz="4000">
              <a:latin typeface="Aptos"/>
              <a:ea typeface="Aptos"/>
              <a:cs typeface="Times New Roman"/>
            </a:endParaRPr>
          </a:p>
        </p:txBody>
      </p:sp>
      <p:sp>
        <p:nvSpPr>
          <p:cNvPr id="13" name="CaixaDeTexto 12"/>
          <p:cNvSpPr txBox="1"/>
          <p:nvPr/>
        </p:nvSpPr>
        <p:spPr bwMode="auto">
          <a:xfrm flipH="0" flipV="0">
            <a:off x="957628" y="8973552"/>
            <a:ext cx="30228052" cy="29789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Impactos Positivos De Projeto De Atendimento Clínico A Cães E Gatos Errantes E Da População De Baixa Renda Na Promoção Da Saúde Animal E Humana Em Rolim De Moura E Região Da Zona Da Mata De Rondônia.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Prevalência de endoparasitos zoonóticos em exame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coproporasitológico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 caninos e felinos de abrigo no município de Porto Velho, Rondônia.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Alterações hematológicas de cães diagnosticados com parvovirose em hospital veterinário particular de Porto Velho, Rondônia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Estudo do gel de colágeno associado ao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Biovidro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F18® na cicatrização de feridas cutâneas não contaminadas em ratos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Wistar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por meio da avaliação clínica, termográfica e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tensiométrica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Ocorrência de DNA da família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Anaplasmataceae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em animais domésticos, silvestres e carrapatos (Acari: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Ixodidae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 em região de fronteira entre Rondônia e Amazonas, Amazônia Ocidental, Brasil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Avaliação da solução hidroalcóolica B - Braun ® como alternativa tecnológica na antissepsia da equipe cirúrgica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+mj-lt"/>
              <a:buAutoNum type="arabicPeriod"/>
              <a:tabLst>
                <a:tab pos="3522345" algn="l"/>
              </a:tabLst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Análise físico-química do óleo essencial de citronela (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Cymbopogon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nardus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Plantas tóxicas ornamentais de interesse a saúde animal</a:t>
            </a:r>
            <a:endParaRPr sz="4200" b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Pet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Heroi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sensibilização e conscientização sobre a hemoterapia em cães e gatos no município de Porto Velho/RO. 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Bem-estar e saúde animal para a comunidade surda de Porto Velho-RO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Utilização de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fitocosméticos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 base de óleo de andiroba (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Carapa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guianensis) no controle de carrapatos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Parasitismo por </a:t>
            </a:r>
            <a:r>
              <a:rPr lang="pt-BR" sz="4200" b="0" i="1">
                <a:latin typeface="Arial"/>
                <a:ea typeface="Arial"/>
                <a:cs typeface="Arial"/>
              </a:rPr>
              <a:t>Dioctophyma</a:t>
            </a:r>
            <a:r>
              <a:rPr lang="pt-BR" sz="4200" b="0" i="1">
                <a:latin typeface="Arial"/>
                <a:ea typeface="Arial"/>
                <a:cs typeface="Arial"/>
              </a:rPr>
              <a:t> </a:t>
            </a:r>
            <a:r>
              <a:rPr lang="pt-BR" sz="4200" b="0" i="1">
                <a:latin typeface="Arial"/>
                <a:ea typeface="Arial"/>
                <a:cs typeface="Arial"/>
              </a:rPr>
              <a:t>renale</a:t>
            </a:r>
            <a:r>
              <a:rPr lang="pt-BR" sz="4200" b="0">
                <a:latin typeface="Arial"/>
                <a:ea typeface="Arial"/>
                <a:cs typeface="Arial"/>
              </a:rPr>
              <a:t> em cadela da raça </a:t>
            </a:r>
            <a:r>
              <a:rPr lang="pt-BR" sz="4200" b="0">
                <a:latin typeface="Arial"/>
                <a:ea typeface="Arial"/>
                <a:cs typeface="Arial"/>
              </a:rPr>
              <a:t>Basset</a:t>
            </a:r>
            <a:r>
              <a:rPr lang="pt-BR" sz="4200" b="0">
                <a:latin typeface="Arial"/>
                <a:ea typeface="Arial"/>
                <a:cs typeface="Arial"/>
              </a:rPr>
              <a:t> </a:t>
            </a:r>
            <a:r>
              <a:rPr lang="pt-BR" sz="4200" b="0">
                <a:latin typeface="Arial"/>
                <a:ea typeface="Arial"/>
                <a:cs typeface="Arial"/>
              </a:rPr>
              <a:t>Hound</a:t>
            </a:r>
            <a:r>
              <a:rPr lang="pt-BR" sz="4200" b="0">
                <a:latin typeface="Arial"/>
                <a:ea typeface="Arial"/>
                <a:cs typeface="Arial"/>
              </a:rPr>
              <a:t> no município de Colorado do Oeste, RO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Tratamento da papilomatose labial em cão (</a:t>
            </a:r>
            <a:r>
              <a:rPr lang="pt-BR" sz="4200" b="0" i="1">
                <a:latin typeface="Arial"/>
                <a:ea typeface="Arial"/>
                <a:cs typeface="Arial"/>
              </a:rPr>
              <a:t>Canis </a:t>
            </a:r>
            <a:r>
              <a:rPr lang="pt-BR" sz="4200" b="0" i="1">
                <a:latin typeface="Arial"/>
                <a:ea typeface="Arial"/>
                <a:cs typeface="Arial"/>
              </a:rPr>
              <a:t>familiaris</a:t>
            </a:r>
            <a:r>
              <a:rPr lang="pt-BR" sz="4200" b="0">
                <a:latin typeface="Arial"/>
                <a:ea typeface="Arial"/>
                <a:cs typeface="Arial"/>
              </a:rPr>
              <a:t>) com barbatimão de Alagoas (</a:t>
            </a:r>
            <a:r>
              <a:rPr lang="pt-BR" sz="4200" b="0" i="1">
                <a:latin typeface="Arial"/>
                <a:ea typeface="Arial"/>
                <a:cs typeface="Arial"/>
              </a:rPr>
              <a:t>Stryphnodendron</a:t>
            </a:r>
            <a:r>
              <a:rPr lang="pt-BR" sz="4200" b="0" i="1">
                <a:latin typeface="Arial"/>
                <a:ea typeface="Arial"/>
                <a:cs typeface="Arial"/>
              </a:rPr>
              <a:t> </a:t>
            </a:r>
            <a:r>
              <a:rPr lang="pt-BR" sz="4200" b="0" i="1">
                <a:latin typeface="Arial"/>
                <a:ea typeface="Arial"/>
                <a:cs typeface="Arial"/>
              </a:rPr>
              <a:t>adstringens</a:t>
            </a:r>
            <a:r>
              <a:rPr lang="pt-BR" sz="4200" b="0">
                <a:latin typeface="Arial"/>
                <a:ea typeface="Arial"/>
                <a:cs typeface="Arial"/>
              </a:rPr>
              <a:t>): Relato de caso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Hiperadrenocorticismo</a:t>
            </a:r>
            <a:r>
              <a:rPr lang="pt-BR" sz="4200" b="0">
                <a:latin typeface="Arial"/>
                <a:ea typeface="Arial"/>
                <a:cs typeface="Arial"/>
              </a:rPr>
              <a:t> em cão na cidade de Rio Branco - Acre: Relato de caso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Lábio leporino em cão: Relato de caso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Teratoma em região mamária de cadela no </a:t>
            </a:r>
            <a:r>
              <a:rPr lang="pt-BR" sz="4200" b="0">
                <a:latin typeface="Arial"/>
                <a:ea typeface="Arial"/>
                <a:cs typeface="Arial"/>
              </a:rPr>
              <a:t>municipio</a:t>
            </a:r>
            <a:r>
              <a:rPr lang="pt-BR" sz="4200" b="0">
                <a:latin typeface="Arial"/>
                <a:ea typeface="Arial"/>
                <a:cs typeface="Arial"/>
              </a:rPr>
              <a:t> de Rolim de Moura: Relato de Caso.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Esporotricose</a:t>
            </a:r>
            <a:r>
              <a:rPr lang="pt-BR" sz="4200" b="0">
                <a:latin typeface="Arial"/>
                <a:ea typeface="Arial"/>
                <a:cs typeface="Arial"/>
              </a:rPr>
              <a:t> felina em São Luís - MA: relatos de casos. 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Hiperplasia vaginal em cadelas, recorrente após o tratamento da </a:t>
            </a:r>
            <a:r>
              <a:rPr lang="pt-BR" sz="4200" b="0">
                <a:latin typeface="Arial"/>
                <a:ea typeface="Arial"/>
                <a:cs typeface="Arial"/>
              </a:rPr>
              <a:t>piometra</a:t>
            </a:r>
            <a:r>
              <a:rPr lang="pt-BR" sz="4200" b="0">
                <a:latin typeface="Arial"/>
                <a:ea typeface="Arial"/>
                <a:cs typeface="Arial"/>
              </a:rPr>
              <a:t> com </a:t>
            </a:r>
            <a:r>
              <a:rPr lang="pt-BR" sz="4200" b="0">
                <a:latin typeface="Arial"/>
                <a:ea typeface="Arial"/>
                <a:cs typeface="Arial"/>
              </a:rPr>
              <a:t>Alizin</a:t>
            </a:r>
            <a:r>
              <a:rPr lang="pt-BR" sz="4200" b="0">
                <a:latin typeface="Arial"/>
                <a:ea typeface="Arial"/>
                <a:cs typeface="Arial"/>
              </a:rPr>
              <a:t>®.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Nefrectomia em cão parasitado por </a:t>
            </a:r>
            <a:r>
              <a:rPr lang="pt-BR" sz="4200" b="0" i="1">
                <a:latin typeface="Arial"/>
                <a:ea typeface="Arial"/>
                <a:cs typeface="Arial"/>
              </a:rPr>
              <a:t>Dioctophyma</a:t>
            </a:r>
            <a:r>
              <a:rPr lang="pt-BR" sz="4200" b="0" i="1">
                <a:latin typeface="Arial"/>
                <a:ea typeface="Arial"/>
                <a:cs typeface="Arial"/>
              </a:rPr>
              <a:t> </a:t>
            </a:r>
            <a:r>
              <a:rPr lang="pt-BR" sz="4200" b="0" i="1">
                <a:latin typeface="Arial"/>
                <a:ea typeface="Arial"/>
                <a:cs typeface="Arial"/>
              </a:rPr>
              <a:t>renale</a:t>
            </a:r>
            <a:r>
              <a:rPr lang="pt-BR" sz="4200" b="0">
                <a:latin typeface="Arial"/>
                <a:ea typeface="Arial"/>
                <a:cs typeface="Arial"/>
              </a:rPr>
              <a:t>: aspecto clínico-cirúrgico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Coinfecção por </a:t>
            </a:r>
            <a:r>
              <a:rPr lang="pt-BR" sz="4200" b="0" i="1">
                <a:latin typeface="Arial"/>
                <a:ea typeface="Arial"/>
                <a:cs typeface="Arial"/>
              </a:rPr>
              <a:t>Dirofilaria</a:t>
            </a:r>
            <a:r>
              <a:rPr lang="pt-BR" sz="4200" b="0" i="1">
                <a:latin typeface="Arial"/>
                <a:ea typeface="Arial"/>
                <a:cs typeface="Arial"/>
              </a:rPr>
              <a:t> </a:t>
            </a:r>
            <a:r>
              <a:rPr lang="pt-BR" sz="4200" b="0" i="1">
                <a:latin typeface="Arial"/>
                <a:ea typeface="Arial"/>
                <a:cs typeface="Arial"/>
              </a:rPr>
              <a:t>immitis</a:t>
            </a:r>
            <a:r>
              <a:rPr lang="pt-BR" sz="4200" b="0" i="1">
                <a:latin typeface="Arial"/>
                <a:ea typeface="Arial"/>
                <a:cs typeface="Arial"/>
              </a:rPr>
              <a:t> e </a:t>
            </a:r>
            <a:r>
              <a:rPr lang="pt-BR" sz="4200" b="0" i="1">
                <a:latin typeface="Arial"/>
                <a:ea typeface="Arial"/>
                <a:cs typeface="Arial"/>
              </a:rPr>
              <a:t>Ehrlichia</a:t>
            </a:r>
            <a:r>
              <a:rPr lang="pt-BR" sz="4200" b="0" i="1">
                <a:latin typeface="Arial"/>
                <a:ea typeface="Arial"/>
                <a:cs typeface="Arial"/>
              </a:rPr>
              <a:t> canis</a:t>
            </a:r>
            <a:r>
              <a:rPr lang="pt-BR" sz="4200" b="0">
                <a:latin typeface="Arial"/>
                <a:ea typeface="Arial"/>
                <a:cs typeface="Arial"/>
              </a:rPr>
              <a:t> em cão - Relato de caso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Osteossarcoma </a:t>
            </a:r>
            <a:r>
              <a:rPr lang="pt-BR" sz="4200" b="0">
                <a:latin typeface="Arial"/>
                <a:ea typeface="Arial"/>
                <a:cs typeface="Arial"/>
              </a:rPr>
              <a:t>condroblástico</a:t>
            </a:r>
            <a:r>
              <a:rPr lang="pt-BR" sz="4200" b="0">
                <a:latin typeface="Arial"/>
                <a:ea typeface="Arial"/>
                <a:cs typeface="Arial"/>
              </a:rPr>
              <a:t> em canino – Relato de caso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Acidente ofídico por </a:t>
            </a:r>
            <a:r>
              <a:rPr lang="pt-BR" sz="4200" b="0" i="1">
                <a:latin typeface="Arial"/>
                <a:ea typeface="Arial"/>
                <a:cs typeface="Arial"/>
              </a:rPr>
              <a:t>Bothrops</a:t>
            </a:r>
            <a:r>
              <a:rPr lang="pt-BR" sz="4200" b="0">
                <a:latin typeface="Arial"/>
                <a:ea typeface="Arial"/>
                <a:cs typeface="Arial"/>
              </a:rPr>
              <a:t> spp. em canino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Cistorrafia</a:t>
            </a:r>
            <a:r>
              <a:rPr lang="pt-BR" sz="4200" b="0">
                <a:latin typeface="Arial"/>
                <a:ea typeface="Arial"/>
                <a:cs typeface="Arial"/>
              </a:rPr>
              <a:t> associada à reconstrução uretral em cão politraumatizado: relato de caso.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Pneumonia micótica em felino: relato de caso no município de Colorado do Oeste, RO.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Linfoma em hamster Sírio (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Mesocricetus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pt-BR" sz="4200" b="0"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auratus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): Relato de caso 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rial"/>
                <a:cs typeface="Arial"/>
              </a:rPr>
              <a:t>Aspectos clínicos e histopatológicos de linfoma multicêntrico em canino errante – Relato de caso</a:t>
            </a:r>
            <a:endParaRPr sz="4200" b="0">
              <a:latin typeface="Arial"/>
              <a:ea typeface="Aptos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ptos"/>
                <a:cs typeface="Arial"/>
              </a:rPr>
              <a:t>Achados clínicos e laboratoriais de hepatozoonose em canino errante no município de Rolim de Moura–RO — Relato de Caso</a:t>
            </a:r>
            <a:endParaRPr sz="4200" b="0"/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>
                <a:latin typeface="Arial"/>
                <a:ea typeface="Aptos"/>
                <a:cs typeface="Arial"/>
              </a:rPr>
              <a:t>Criptococose em felino errante em Rio Branco, Acre: </a:t>
            </a:r>
            <a:r>
              <a:rPr lang="pt-BR" sz="4200" b="0">
                <a:latin typeface="Arial"/>
                <a:ea typeface="Aptos"/>
                <a:cs typeface="Arial"/>
              </a:rPr>
              <a:t>Relato </a:t>
            </a:r>
            <a:r>
              <a:rPr lang="pt-BR" sz="4200" b="0">
                <a:latin typeface="Arial"/>
                <a:ea typeface="Aptos"/>
                <a:cs typeface="Arial"/>
              </a:rPr>
              <a:t>de Caso </a:t>
            </a:r>
            <a:r>
              <a:rPr lang="pt-BR" sz="42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sz="4200" b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sz="4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Avaliação da ligadura vascular utilizando o cordão espermático e ducto deferente como método de hemostasia em orquiectomias de cães (</a:t>
            </a:r>
            <a:r>
              <a:rPr sz="4200" b="0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Canis lupus familiari</a:t>
            </a:r>
            <a:r>
              <a:rPr sz="4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 Linnaeus, 1758) hígidos, por meio da avaliação clínica, leucocitária e termografia infravermelha</a:t>
            </a:r>
            <a:endParaRPr sz="4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en-US" sz="4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Prolapso uterino em cadela (</a:t>
            </a:r>
            <a:r>
              <a:rPr lang="en-US" sz="42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Canis familiaris</a:t>
            </a:r>
            <a:r>
              <a:rPr lang="en-US" sz="4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): relato de caso</a:t>
            </a:r>
            <a:endParaRPr sz="4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sz="4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Cisto uterino em cadela (</a:t>
            </a:r>
            <a:r>
              <a:rPr sz="4200" b="0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Canis l</a:t>
            </a:r>
            <a:r>
              <a:rPr lang="pt-BR" sz="4200" b="0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u</a:t>
            </a:r>
            <a:r>
              <a:rPr sz="4200" b="0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pus familiaris</a:t>
            </a:r>
            <a:r>
              <a:rPr sz="4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): Relato de caso</a:t>
            </a:r>
            <a:endParaRPr sz="4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88608" r="0" b="0"/>
          <a:stretch/>
        </p:blipFill>
        <p:spPr bwMode="auto">
          <a:xfrm flipH="0" flipV="0">
            <a:off x="0" y="39102631"/>
            <a:ext cx="32399287" cy="4098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0" r="0" b="84473"/>
          <a:stretch/>
        </p:blipFill>
        <p:spPr bwMode="auto"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1523998" y="5282439"/>
            <a:ext cx="29648728" cy="269605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Cronograma de Apresentações da Mostra Científica </a:t>
            </a:r>
            <a:endParaRPr lang="pt-BR" sz="7200">
              <a:latin typeface="Aptos"/>
              <a:ea typeface="Aptos"/>
              <a:cs typeface="Times New Roman"/>
            </a:endParaRPr>
          </a:p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PETS</a:t>
            </a:r>
            <a:endParaRPr lang="pt-BR" sz="7200">
              <a:latin typeface="Aptos"/>
              <a:ea typeface="Aptos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 bwMode="auto">
          <a:xfrm>
            <a:off x="1523998" y="8248147"/>
            <a:ext cx="29648728" cy="1004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defRPr/>
            </a:pPr>
            <a:r>
              <a:rPr lang="pt-BR" sz="4400" b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Dia 07/08/2024                                                                             Horário: 09:40 a 10:10</a:t>
            </a:r>
            <a:endParaRPr lang="pt-BR" sz="4000">
              <a:latin typeface="Aptos"/>
              <a:ea typeface="Aptos"/>
              <a:cs typeface="Times New Roman"/>
            </a:endParaRPr>
          </a:p>
        </p:txBody>
      </p:sp>
      <p:sp>
        <p:nvSpPr>
          <p:cNvPr id="13" name="CaixaDeTexto 12"/>
          <p:cNvSpPr txBox="1"/>
          <p:nvPr/>
        </p:nvSpPr>
        <p:spPr bwMode="auto">
          <a:xfrm>
            <a:off x="1523997" y="8913886"/>
            <a:ext cx="29654487" cy="289261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379538" indent="-742950" algn="just">
              <a:lnSpc>
                <a:spcPct val="114999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Avaliação biomecânica de punctura da pele de tambaqui (</a:t>
            </a:r>
            <a:r>
              <a:rPr lang="pt-BR" sz="420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Colossoma</a:t>
            </a:r>
            <a:r>
              <a:rPr lang="pt-BR" sz="420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420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macropomum</a:t>
            </a: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Cuvier</a:t>
            </a: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, 1816), como </a:t>
            </a: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biomembrana</a:t>
            </a: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cirúrgica, após ser submetida à conservação com glicerina (98%)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Frequência dos subtipos do </a:t>
            </a: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Túmor</a:t>
            </a: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venéreo transmissível (TVT) canino em um Hospital Veterinário do Município de Porto Velho, RO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Detecção de </a:t>
            </a:r>
            <a:r>
              <a:rPr lang="pt-BR" sz="420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Canis </a:t>
            </a:r>
            <a:r>
              <a:rPr lang="pt-BR" sz="420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familiaris</a:t>
            </a:r>
            <a:r>
              <a:rPr lang="pt-BR" sz="420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420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papillomavirus</a:t>
            </a: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na região amazônica ocidental brasileira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Estudo sobre o nível de conhecimento de tutores e médicos veterinários sobre agentes tóxicos para gatos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Perfil clínico-epidemiológico de cães com doenças infecciosas atendidos em de Rio Branco, entre 2022 e 2023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Diagnóstico de hemoparasitoses na rotina do Laboratório de Virologia Geral e Parasitologia da Universidade Federal do Acre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Maus tratos a animais associados a lesão grave por traumatismo craniano produzida por ação contundente -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Impacto da pandemia na cobertura vacinal de cães e gatos contra raiva em Ji-Paraná/Rondônia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Panorama dos Acidentes Ofídicos no Estado do Acre Entre 2014 e 2023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 perda de peso de roedores como consequência da deficiência de Tiamina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Intoxicação por </a:t>
            </a:r>
            <a:r>
              <a:rPr lang="pt-BR" sz="4200" i="1">
                <a:latin typeface="Arial"/>
                <a:ea typeface="Aptos"/>
                <a:cs typeface="Times New Roman"/>
              </a:rPr>
              <a:t>Sansevieria</a:t>
            </a:r>
            <a:r>
              <a:rPr lang="pt-BR" sz="4200" i="1">
                <a:latin typeface="Arial"/>
                <a:ea typeface="Aptos"/>
                <a:cs typeface="Times New Roman"/>
              </a:rPr>
              <a:t> </a:t>
            </a:r>
            <a:r>
              <a:rPr lang="pt-BR" sz="4200" i="1">
                <a:latin typeface="Arial"/>
                <a:ea typeface="Aptos"/>
                <a:cs typeface="Times New Roman"/>
              </a:rPr>
              <a:t>trifasciata</a:t>
            </a:r>
            <a:r>
              <a:rPr lang="pt-BR" sz="4200">
                <a:latin typeface="Arial"/>
                <a:ea typeface="Aptos"/>
                <a:cs typeface="Times New Roman"/>
              </a:rPr>
              <a:t> (Espada-de- São-Jorge) em cão da raça Australian </a:t>
            </a:r>
            <a:r>
              <a:rPr lang="pt-BR" sz="4200">
                <a:latin typeface="Arial"/>
                <a:ea typeface="Aptos"/>
                <a:cs typeface="Times New Roman"/>
              </a:rPr>
              <a:t>Cattle</a:t>
            </a:r>
            <a:r>
              <a:rPr lang="pt-BR" sz="4200">
                <a:latin typeface="Arial"/>
                <a:ea typeface="Aptos"/>
                <a:cs typeface="Times New Roman"/>
              </a:rPr>
              <a:t> Dog no município de Porto Velho, RO 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Ocorrência de Metástase Pulmonar associada a neoplasia de base cardíaca em cadela -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Cardiomiopatia dilatada em cão jovem: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Hidrocefalia congênita em cão </a:t>
            </a:r>
            <a:r>
              <a:rPr lang="pt-BR" sz="4200" i="1">
                <a:latin typeface="Arial"/>
                <a:ea typeface="Aptos"/>
                <a:cs typeface="Times New Roman"/>
              </a:rPr>
              <a:t>(Canis </a:t>
            </a:r>
            <a:r>
              <a:rPr lang="pt-BR" sz="4200" i="1">
                <a:latin typeface="Arial"/>
                <a:ea typeface="Aptos"/>
                <a:cs typeface="Times New Roman"/>
              </a:rPr>
              <a:t>familiaris</a:t>
            </a:r>
            <a:r>
              <a:rPr lang="pt-BR" sz="4200">
                <a:latin typeface="Arial"/>
                <a:ea typeface="Aptos"/>
                <a:cs typeface="Times New Roman"/>
              </a:rPr>
              <a:t>):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Tumor Venéreo Transmissível com metástase cutânea e endometrial em um canino: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Dermatofitose</a:t>
            </a:r>
            <a:r>
              <a:rPr lang="pt-BR" sz="4200">
                <a:latin typeface="Arial"/>
                <a:ea typeface="Aptos"/>
                <a:cs typeface="Times New Roman"/>
              </a:rPr>
              <a:t> por </a:t>
            </a:r>
            <a:r>
              <a:rPr lang="pt-BR" sz="4200">
                <a:latin typeface="Arial"/>
                <a:ea typeface="Aptos"/>
                <a:cs typeface="Times New Roman"/>
              </a:rPr>
              <a:t>Microsporum</a:t>
            </a:r>
            <a:r>
              <a:rPr lang="pt-BR" sz="4200">
                <a:latin typeface="Arial"/>
                <a:ea typeface="Aptos"/>
                <a:cs typeface="Times New Roman"/>
              </a:rPr>
              <a:t> canis em felino: Relato de caso.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Necrose tecidual causada por extravasamento de sulfato de vincristina do vaso no tratamento de Tumor Venéreo Transmissível em cão (</a:t>
            </a:r>
            <a:r>
              <a:rPr lang="pt-BR" sz="4200" i="1">
                <a:latin typeface="Arial"/>
                <a:ea typeface="Aptos"/>
                <a:cs typeface="Times New Roman"/>
              </a:rPr>
              <a:t>Canis lupus familiaris</a:t>
            </a:r>
            <a:r>
              <a:rPr lang="pt-BR" sz="4200">
                <a:latin typeface="Arial"/>
                <a:ea typeface="Aptos"/>
                <a:cs typeface="Times New Roman"/>
              </a:rPr>
              <a:t>)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Tratamento do Complexo Hiperplasia Endometrial Cística em cadelas com infusão intrauterina de Gentamicina associado ao </a:t>
            </a:r>
            <a:r>
              <a:rPr lang="pt-BR" sz="4200">
                <a:latin typeface="Arial"/>
                <a:ea typeface="Aptos"/>
                <a:cs typeface="Times New Roman"/>
              </a:rPr>
              <a:t>Aglepristone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Íleo </a:t>
            </a:r>
            <a:r>
              <a:rPr lang="pt-BR" sz="4200">
                <a:latin typeface="Arial"/>
                <a:ea typeface="Aptos"/>
                <a:cs typeface="Times New Roman"/>
              </a:rPr>
              <a:t>adinâmico</a:t>
            </a:r>
            <a:r>
              <a:rPr lang="pt-BR" sz="4200">
                <a:latin typeface="Arial"/>
                <a:ea typeface="Aptos"/>
                <a:cs typeface="Times New Roman"/>
              </a:rPr>
              <a:t> em cão da raça Pitbull: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i="1">
                <a:latin typeface="Arial"/>
                <a:ea typeface="Aptos"/>
                <a:cs typeface="Times New Roman"/>
              </a:rPr>
              <a:t>Dirofilaria</a:t>
            </a:r>
            <a:r>
              <a:rPr lang="pt-BR" sz="4200" i="1">
                <a:latin typeface="Arial"/>
                <a:ea typeface="Aptos"/>
                <a:cs typeface="Times New Roman"/>
              </a:rPr>
              <a:t> </a:t>
            </a:r>
            <a:r>
              <a:rPr lang="pt-BR" sz="4200" i="1">
                <a:latin typeface="Arial"/>
                <a:ea typeface="Aptos"/>
                <a:cs typeface="Times New Roman"/>
              </a:rPr>
              <a:t>immitis</a:t>
            </a:r>
            <a:r>
              <a:rPr lang="pt-BR" sz="4200">
                <a:latin typeface="Arial"/>
                <a:ea typeface="Aptos"/>
                <a:cs typeface="Times New Roman"/>
              </a:rPr>
              <a:t> diagnosticada em cão atendido no Hospital Veterinário –FIMCA no município de Porto Velho, RO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Platinosomose</a:t>
            </a:r>
            <a:r>
              <a:rPr lang="pt-BR" sz="4200">
                <a:latin typeface="Arial"/>
                <a:ea typeface="Aptos"/>
                <a:cs typeface="Times New Roman"/>
              </a:rPr>
              <a:t> em felino doméstico no município de Rolim de Moura –Rondônia –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Achados de imagem em trato gastrointestinal de felino adulto com suspeita de linfoma alimentar-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Relato de caso de infecção canina por </a:t>
            </a:r>
            <a:r>
              <a:rPr lang="pt-BR" sz="4200" i="1">
                <a:latin typeface="Arial"/>
                <a:ea typeface="Aptos"/>
                <a:cs typeface="Times New Roman"/>
              </a:rPr>
              <a:t>Trypanosoma</a:t>
            </a:r>
            <a:r>
              <a:rPr lang="pt-BR" sz="4200">
                <a:latin typeface="Arial"/>
                <a:ea typeface="Aptos"/>
                <a:cs typeface="Times New Roman"/>
              </a:rPr>
              <a:t> spp. em Porto Velho/RO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Relato de caso de hidrocefalia congênita em cão da raça Rottweiler.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Leiomiossarcoma</a:t>
            </a:r>
            <a:r>
              <a:rPr lang="pt-BR" sz="4200">
                <a:latin typeface="Arial"/>
                <a:ea typeface="Aptos"/>
                <a:cs typeface="Times New Roman"/>
              </a:rPr>
              <a:t> uterino em cadela da raça Pinscher: relato de caso 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Uso da auto-hemoterapia no tratamento de papilomatose cutânea em cão (</a:t>
            </a:r>
            <a:r>
              <a:rPr lang="pt-BR" sz="4200" i="1">
                <a:latin typeface="Arial"/>
                <a:ea typeface="Aptos"/>
                <a:cs typeface="Times New Roman"/>
              </a:rPr>
              <a:t>Canis </a:t>
            </a:r>
            <a:r>
              <a:rPr lang="pt-BR" sz="4200" i="1">
                <a:latin typeface="Arial"/>
                <a:ea typeface="Aptos"/>
                <a:cs typeface="Times New Roman"/>
              </a:rPr>
              <a:t>lupus</a:t>
            </a:r>
            <a:r>
              <a:rPr lang="pt-BR" sz="4200" i="1">
                <a:latin typeface="Arial"/>
                <a:ea typeface="Aptos"/>
                <a:cs typeface="Times New Roman"/>
              </a:rPr>
              <a:t> </a:t>
            </a:r>
            <a:r>
              <a:rPr lang="pt-BR" sz="4200" i="1">
                <a:latin typeface="Arial"/>
                <a:ea typeface="Aptos"/>
                <a:cs typeface="Times New Roman"/>
              </a:rPr>
              <a:t>familiaris</a:t>
            </a:r>
            <a:r>
              <a:rPr lang="pt-BR" sz="4200">
                <a:latin typeface="Arial"/>
                <a:ea typeface="Aptos"/>
                <a:cs typeface="Times New Roman"/>
              </a:rPr>
              <a:t> Linnaeus, 1758) idoso, por meio da avaliação clínica, hematológica, termográfica e histológica –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Caso raro de cisto folicular em ovário remanescente em cadela (</a:t>
            </a:r>
            <a:r>
              <a:rPr lang="pt-BR" sz="4200" i="1">
                <a:latin typeface="Arial"/>
                <a:ea typeface="Aptos"/>
                <a:cs typeface="Times New Roman"/>
              </a:rPr>
              <a:t>Canis </a:t>
            </a:r>
            <a:r>
              <a:rPr lang="pt-BR" sz="4200" i="1">
                <a:latin typeface="Arial"/>
                <a:ea typeface="Aptos"/>
                <a:cs typeface="Times New Roman"/>
              </a:rPr>
              <a:t>lupus</a:t>
            </a:r>
            <a:r>
              <a:rPr lang="pt-BR" sz="4200" i="1">
                <a:latin typeface="Arial"/>
                <a:ea typeface="Aptos"/>
                <a:cs typeface="Times New Roman"/>
              </a:rPr>
              <a:t> </a:t>
            </a:r>
            <a:r>
              <a:rPr lang="pt-BR" sz="4200" i="1">
                <a:latin typeface="Arial"/>
                <a:ea typeface="Aptos"/>
                <a:cs typeface="Times New Roman"/>
              </a:rPr>
              <a:t>familiaris</a:t>
            </a:r>
            <a:r>
              <a:rPr lang="pt-BR" sz="4200">
                <a:latin typeface="Arial"/>
                <a:ea typeface="Aptos"/>
                <a:cs typeface="Times New Roman"/>
              </a:rPr>
              <a:t> Linnaeus, 1758) diagnosticado pelos exames histopatológico e tomografia computadorizada - Relato de caso</a:t>
            </a:r>
            <a:endParaRPr lang="pt-BR" sz="4200">
              <a:latin typeface="Aptos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>
                <a:latin typeface="Arial"/>
                <a:ea typeface="Aptos"/>
                <a:cs typeface="Times New Roman"/>
              </a:rPr>
              <a:t>Estafilectomia</a:t>
            </a:r>
            <a:r>
              <a:rPr lang="pt-BR" sz="4200">
                <a:latin typeface="Arial"/>
                <a:ea typeface="Aptos"/>
                <a:cs typeface="Times New Roman"/>
              </a:rPr>
              <a:t> com bisturi ultrassônico associado a rinoplastia em um canino da raça </a:t>
            </a:r>
            <a:r>
              <a:rPr lang="pt-BR" sz="4200">
                <a:latin typeface="Arial"/>
                <a:ea typeface="Aptos"/>
                <a:cs typeface="Times New Roman"/>
              </a:rPr>
              <a:t>pug</a:t>
            </a:r>
            <a:r>
              <a:rPr lang="pt-BR" sz="4200">
                <a:latin typeface="Arial"/>
                <a:ea typeface="Aptos"/>
                <a:cs typeface="Times New Roman"/>
              </a:rPr>
              <a:t> - relato de caso</a:t>
            </a:r>
            <a:endParaRPr lang="pt-BR" sz="4200">
              <a:latin typeface="Arial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Parafimose em cão (</a:t>
            </a:r>
            <a:r>
              <a:rPr lang="pt-BR" sz="42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Canis familiaris</a:t>
            </a:r>
            <a:r>
              <a:rPr lang="pt-BR" sz="4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): relato de caso</a:t>
            </a:r>
            <a:endParaRPr lang="pt-BR" sz="4200">
              <a:latin typeface="Arial"/>
              <a:ea typeface="Aptos"/>
              <a:cs typeface="Times New Roman"/>
            </a:endParaRPr>
          </a:p>
          <a:p>
            <a:pPr marL="1379538" lvl="0" indent="-74295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4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Hiperplasia vaginal em cadela (</a:t>
            </a:r>
            <a:r>
              <a:rPr lang="pt-BR" sz="42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Canis lupus familiaris</a:t>
            </a:r>
            <a:r>
              <a:rPr lang="pt-BR" sz="4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): relato de caso</a:t>
            </a:r>
            <a:endParaRPr lang="pt-BR" sz="4200">
              <a:latin typeface="Arial"/>
              <a:ea typeface="Aptos"/>
              <a:cs typeface="Times New Roman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88608" r="0" b="0"/>
          <a:stretch/>
        </p:blipFill>
        <p:spPr bwMode="auto">
          <a:xfrm>
            <a:off x="0" y="38550127"/>
            <a:ext cx="32399288" cy="46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Tema do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ONLYOFFICE/7.4.1.36</Application>
  <DocSecurity>0</DocSecurity>
  <PresentationFormat>Personalizar</PresentationFormat>
  <Paragraphs>0</Paragraphs>
  <Slides>3</Slides>
  <Notes>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 1</vt:lpstr>
      <vt:lpstr>Slide 1</vt:lpstr>
      <vt:lpstr>Slide 2</vt:lpstr>
      <vt:lpstr>Slide 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Mayra Araguaia Pereira Figueiredo</dc:creator>
  <cp:keywords/>
  <dc:description/>
  <dc:identifier/>
  <dc:language/>
  <cp:lastModifiedBy/>
  <cp:revision>10</cp:revision>
  <dcterms:created xsi:type="dcterms:W3CDTF">2024-07-30T21:53:41Z</dcterms:created>
  <dcterms:modified xsi:type="dcterms:W3CDTF">2024-08-02T15:07:14Z</dcterms:modified>
  <cp:category/>
  <cp:contentStatus/>
  <cp:version/>
</cp:coreProperties>
</file>