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</p:sldIdLst>
  <p:sldSz cx="32399288" cy="43200638"/>
  <p:notesSz cx="32399288" cy="43200638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24" d="100"/>
          <a:sy n="24" d="100"/>
        </p:scale>
        <p:origin x="524" y="108"/>
      </p:cViewPr>
      <p:guideLst>
        <p:guide pos="10204"/>
        <p:guide pos="13606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presProps" Target="presProps.xml" /><Relationship Id="rId7" Type="http://schemas.openxmlformats.org/officeDocument/2006/relationships/tableStyles" Target="tableStyles.xml" /><Relationship Id="rId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Slide de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0"/>
            </a:lvl1pPr>
          </a:lstStyle>
          <a:p>
            <a:pPr>
              <a:defRPr/>
            </a:pPr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0"/>
            </a:lvl1pPr>
            <a:lvl2pPr marL="1619951" indent="0" algn="ctr">
              <a:buNone/>
              <a:defRPr sz="7100"/>
            </a:lvl2pPr>
            <a:lvl3pPr marL="3239902" indent="0" algn="ctr">
              <a:buNone/>
              <a:defRPr sz="6400"/>
            </a:lvl3pPr>
            <a:lvl4pPr marL="4859853" indent="0" algn="ctr">
              <a:buNone/>
              <a:defRPr sz="5650"/>
            </a:lvl4pPr>
            <a:lvl5pPr marL="6479804" indent="0" algn="ctr">
              <a:buNone/>
              <a:defRPr sz="5650"/>
            </a:lvl5pPr>
            <a:lvl6pPr marL="8099755" indent="0" algn="ctr">
              <a:buNone/>
              <a:defRPr sz="5650"/>
            </a:lvl6pPr>
            <a:lvl7pPr marL="9719706" indent="0" algn="ctr">
              <a:buNone/>
              <a:defRPr sz="5650"/>
            </a:lvl7pPr>
            <a:lvl8pPr marL="11339656" indent="0" algn="ctr">
              <a:buNone/>
              <a:defRPr sz="5650"/>
            </a:lvl8pPr>
            <a:lvl9pPr marL="12959608" indent="0" algn="ctr">
              <a:buNone/>
              <a:defRPr sz="5650"/>
            </a:lvl9pPr>
          </a:lstStyle>
          <a:p>
            <a:pPr>
              <a:defRPr/>
            </a:pPr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3E80AD-90CE-4FF4-B1D1-AE18A93D2A6B}" type="datetimeFigureOut">
              <a:rPr lang="pt-BR"/>
              <a:t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C5643-1B65-465A-B382-AAADE539C5DD}" type="slidenum">
              <a:rPr lang="pt-BR"/>
              <a:t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ítulo e Texto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pt-BR"/>
              <a:t>Clique para editar os estilos de texto Mestres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3E80AD-90CE-4FF4-B1D1-AE18A93D2A6B}" type="datetimeFigureOut">
              <a:rPr lang="pt-BR"/>
              <a:t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C5643-1B65-465A-B382-AAADE539C5DD}" type="slidenum">
              <a:rPr lang="pt-BR"/>
              <a:t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Texto e Título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23185742" y="2300034"/>
            <a:ext cx="6986096" cy="36610544"/>
          </a:xfrm>
        </p:spPr>
        <p:txBody>
          <a:bodyPr vert="eaVert"/>
          <a:lstStyle/>
          <a:p>
            <a:pPr>
              <a:defRPr/>
            </a:pPr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2227453" y="2300034"/>
            <a:ext cx="20553298" cy="36610544"/>
          </a:xfrm>
        </p:spPr>
        <p:txBody>
          <a:bodyPr vert="eaVert"/>
          <a:lstStyle/>
          <a:p>
            <a:pPr lvl="0">
              <a:defRPr/>
            </a:pPr>
            <a:r>
              <a:rPr lang="pt-BR"/>
              <a:t>Clique para editar os estilos de texto Mestres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3E80AD-90CE-4FF4-B1D1-AE18A93D2A6B}" type="datetimeFigureOut">
              <a:rPr lang="pt-BR"/>
              <a:t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C5643-1B65-465A-B382-AAADE539C5DD}" type="slidenum">
              <a:rPr lang="pt-BR"/>
              <a:t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ítulo e Conteúd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pt-BR"/>
              <a:t>Clique para editar os estilos de texto Mestres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3E80AD-90CE-4FF4-B1D1-AE18A93D2A6B}" type="datetimeFigureOut">
              <a:rPr lang="pt-BR"/>
              <a:t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C5643-1B65-465A-B382-AAADE539C5DD}" type="slidenum">
              <a:rPr lang="pt-BR"/>
              <a:t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Cabeçalho da Seçã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0"/>
            </a:lvl1pPr>
          </a:lstStyle>
          <a:p>
            <a:pPr>
              <a:defRPr/>
            </a:pPr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0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100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400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50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50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50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50">
                <a:solidFill>
                  <a:schemeClr val="tx1">
                    <a:tint val="82000"/>
                  </a:schemeClr>
                </a:solidFill>
              </a:defRPr>
            </a:lvl7pPr>
            <a:lvl8pPr marL="11339656" indent="0">
              <a:buNone/>
              <a:defRPr sz="5650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5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pt-BR"/>
              <a:t>Clique para editar os estilos de texto Mestres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3E80AD-90CE-4FF4-B1D1-AE18A93D2A6B}" type="datetimeFigureOut">
              <a:rPr lang="pt-BR"/>
              <a:t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C5643-1B65-465A-B382-AAADE539C5DD}" type="slidenum">
              <a:rPr lang="pt-BR"/>
              <a:t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Duas Partes de Conteúd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227451" y="11500170"/>
            <a:ext cx="13769697" cy="27410407"/>
          </a:xfrm>
        </p:spPr>
        <p:txBody>
          <a:bodyPr/>
          <a:lstStyle/>
          <a:p>
            <a:pPr lvl="0">
              <a:defRPr/>
            </a:pPr>
            <a:r>
              <a:rPr lang="pt-BR"/>
              <a:t>Clique para editar os estilos de texto Mestres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6402140" y="11500170"/>
            <a:ext cx="13769697" cy="27410407"/>
          </a:xfrm>
        </p:spPr>
        <p:txBody>
          <a:bodyPr/>
          <a:lstStyle/>
          <a:p>
            <a:pPr lvl="0">
              <a:defRPr/>
            </a:pPr>
            <a:r>
              <a:rPr lang="pt-BR"/>
              <a:t>Clique para editar os estilos de texto Mestres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3E80AD-90CE-4FF4-B1D1-AE18A93D2A6B}" type="datetimeFigureOut">
              <a:rPr lang="pt-BR"/>
              <a:t/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C5643-1B65-465A-B382-AAADE539C5DD}" type="slidenum">
              <a:rPr lang="pt-BR"/>
              <a:t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açã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231671" y="2300044"/>
            <a:ext cx="27944386" cy="8350125"/>
          </a:xfrm>
        </p:spPr>
        <p:txBody>
          <a:bodyPr/>
          <a:lstStyle/>
          <a:p>
            <a:pPr>
              <a:defRPr/>
            </a:pPr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0" b="1"/>
            </a:lvl1pPr>
            <a:lvl2pPr marL="1619951" indent="0">
              <a:buNone/>
              <a:defRPr sz="7100" b="1"/>
            </a:lvl2pPr>
            <a:lvl3pPr marL="3239902" indent="0">
              <a:buNone/>
              <a:defRPr sz="6400" b="1"/>
            </a:lvl3pPr>
            <a:lvl4pPr marL="4859853" indent="0">
              <a:buNone/>
              <a:defRPr sz="5650" b="1"/>
            </a:lvl4pPr>
            <a:lvl5pPr marL="6479804" indent="0">
              <a:buNone/>
              <a:defRPr sz="5650" b="1"/>
            </a:lvl5pPr>
            <a:lvl6pPr marL="8099755" indent="0">
              <a:buNone/>
              <a:defRPr sz="5650" b="1"/>
            </a:lvl6pPr>
            <a:lvl7pPr marL="9719706" indent="0">
              <a:buNone/>
              <a:defRPr sz="5650" b="1"/>
            </a:lvl7pPr>
            <a:lvl8pPr marL="11339656" indent="0">
              <a:buNone/>
              <a:defRPr sz="5650" b="1"/>
            </a:lvl8pPr>
            <a:lvl9pPr marL="12959608" indent="0">
              <a:buNone/>
              <a:defRPr sz="5650" b="1"/>
            </a:lvl9pPr>
          </a:lstStyle>
          <a:p>
            <a:pPr lvl="0">
              <a:defRPr/>
            </a:pPr>
            <a:r>
              <a:rPr lang="pt-BR"/>
              <a:t>Clique para editar os estilos de texto Mestres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231675" y="15780232"/>
            <a:ext cx="13706415" cy="23210346"/>
          </a:xfrm>
        </p:spPr>
        <p:txBody>
          <a:bodyPr/>
          <a:lstStyle/>
          <a:p>
            <a:pPr lvl="0">
              <a:defRPr/>
            </a:pPr>
            <a:r>
              <a:rPr lang="pt-BR"/>
              <a:t>Clique para editar os estilos de texto Mestres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0" b="1"/>
            </a:lvl1pPr>
            <a:lvl2pPr marL="1619951" indent="0">
              <a:buNone/>
              <a:defRPr sz="7100" b="1"/>
            </a:lvl2pPr>
            <a:lvl3pPr marL="3239902" indent="0">
              <a:buNone/>
              <a:defRPr sz="6400" b="1"/>
            </a:lvl3pPr>
            <a:lvl4pPr marL="4859853" indent="0">
              <a:buNone/>
              <a:defRPr sz="5650" b="1"/>
            </a:lvl4pPr>
            <a:lvl5pPr marL="6479804" indent="0">
              <a:buNone/>
              <a:defRPr sz="5650" b="1"/>
            </a:lvl5pPr>
            <a:lvl6pPr marL="8099755" indent="0">
              <a:buNone/>
              <a:defRPr sz="5650" b="1"/>
            </a:lvl6pPr>
            <a:lvl7pPr marL="9719706" indent="0">
              <a:buNone/>
              <a:defRPr sz="5650" b="1"/>
            </a:lvl7pPr>
            <a:lvl8pPr marL="11339656" indent="0">
              <a:buNone/>
              <a:defRPr sz="5650" b="1"/>
            </a:lvl8pPr>
            <a:lvl9pPr marL="12959608" indent="0">
              <a:buNone/>
              <a:defRPr sz="5650" b="1"/>
            </a:lvl9pPr>
          </a:lstStyle>
          <a:p>
            <a:pPr lvl="0">
              <a:defRPr/>
            </a:pPr>
            <a:r>
              <a:rPr lang="pt-BR"/>
              <a:t>Clique para editar os estilos de texto Mestres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16402142" y="15780232"/>
            <a:ext cx="13773917" cy="23210346"/>
          </a:xfrm>
        </p:spPr>
        <p:txBody>
          <a:bodyPr/>
          <a:lstStyle/>
          <a:p>
            <a:pPr lvl="0">
              <a:defRPr/>
            </a:pPr>
            <a:r>
              <a:rPr lang="pt-BR"/>
              <a:t>Clique para editar os estilos de texto Mestres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3E80AD-90CE-4FF4-B1D1-AE18A93D2A6B}" type="datetimeFigureOut">
              <a:rPr lang="pt-BR"/>
              <a:t/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C5643-1B65-465A-B382-AAADE539C5DD}" type="slidenum">
              <a:rPr lang="pt-BR"/>
              <a:t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Somente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3E80AD-90CE-4FF4-B1D1-AE18A93D2A6B}" type="datetimeFigureOut">
              <a:rPr lang="pt-BR"/>
              <a:t/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C5643-1B65-465A-B382-AAADE539C5DD}" type="slidenum">
              <a:rPr lang="pt-BR"/>
              <a:t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Em Branc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3E80AD-90CE-4FF4-B1D1-AE18A93D2A6B}" type="datetimeFigureOut">
              <a:rPr lang="pt-BR"/>
              <a:t/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C5643-1B65-465A-B382-AAADE539C5DD}" type="slidenum">
              <a:rPr lang="pt-BR"/>
              <a:t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údo com Legend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231671" y="2880042"/>
            <a:ext cx="10449614" cy="10080148"/>
          </a:xfrm>
        </p:spPr>
        <p:txBody>
          <a:bodyPr anchor="b"/>
          <a:lstStyle>
            <a:lvl1pPr>
              <a:defRPr sz="11350"/>
            </a:lvl1pPr>
          </a:lstStyle>
          <a:p>
            <a:pPr>
              <a:defRPr/>
            </a:pPr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3773917" y="6220102"/>
            <a:ext cx="16402140" cy="30700453"/>
          </a:xfrm>
        </p:spPr>
        <p:txBody>
          <a:bodyPr/>
          <a:lstStyle>
            <a:lvl1pPr>
              <a:defRPr sz="11350"/>
            </a:lvl1pPr>
            <a:lvl2pPr>
              <a:defRPr sz="9900"/>
            </a:lvl2pPr>
            <a:lvl3pPr>
              <a:defRPr sz="85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>
              <a:defRPr/>
            </a:pPr>
            <a:r>
              <a:rPr lang="pt-BR"/>
              <a:t>Clique para editar os estilos de texto Mestres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50"/>
            </a:lvl1pPr>
            <a:lvl2pPr marL="1619951" indent="0">
              <a:buNone/>
              <a:defRPr sz="4950"/>
            </a:lvl2pPr>
            <a:lvl3pPr marL="3239902" indent="0">
              <a:buNone/>
              <a:defRPr sz="4250"/>
            </a:lvl3pPr>
            <a:lvl4pPr marL="4859853" indent="0">
              <a:buNone/>
              <a:defRPr sz="3550"/>
            </a:lvl4pPr>
            <a:lvl5pPr marL="6479804" indent="0">
              <a:buNone/>
              <a:defRPr sz="3550"/>
            </a:lvl5pPr>
            <a:lvl6pPr marL="8099755" indent="0">
              <a:buNone/>
              <a:defRPr sz="3550"/>
            </a:lvl6pPr>
            <a:lvl7pPr marL="9719706" indent="0">
              <a:buNone/>
              <a:defRPr sz="3550"/>
            </a:lvl7pPr>
            <a:lvl8pPr marL="11339656" indent="0">
              <a:buNone/>
              <a:defRPr sz="3550"/>
            </a:lvl8pPr>
            <a:lvl9pPr marL="12959608" indent="0">
              <a:buNone/>
              <a:defRPr sz="3550"/>
            </a:lvl9pPr>
          </a:lstStyle>
          <a:p>
            <a:pPr lvl="0">
              <a:defRPr/>
            </a:pPr>
            <a:r>
              <a:rPr lang="pt-BR"/>
              <a:t>Clique para editar os estilos de texto Mestres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3E80AD-90CE-4FF4-B1D1-AE18A93D2A6B}" type="datetimeFigureOut">
              <a:rPr lang="pt-BR"/>
              <a:t/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C5643-1B65-465A-B382-AAADE539C5DD}" type="slidenum">
              <a:rPr lang="pt-BR"/>
              <a:t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Imagem com Legend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231671" y="2880042"/>
            <a:ext cx="10449614" cy="10080148"/>
          </a:xfrm>
        </p:spPr>
        <p:txBody>
          <a:bodyPr anchor="b"/>
          <a:lstStyle>
            <a:lvl1pPr>
              <a:defRPr sz="11350"/>
            </a:lvl1pPr>
          </a:lstStyle>
          <a:p>
            <a:pPr>
              <a:defRPr/>
            </a:pPr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50"/>
            </a:lvl1pPr>
            <a:lvl2pPr marL="1619951" indent="0">
              <a:buNone/>
              <a:defRPr sz="9900"/>
            </a:lvl2pPr>
            <a:lvl3pPr marL="3239902" indent="0">
              <a:buNone/>
              <a:defRPr sz="8500"/>
            </a:lvl3pPr>
            <a:lvl4pPr marL="4859853" indent="0">
              <a:buNone/>
              <a:defRPr sz="7100"/>
            </a:lvl4pPr>
            <a:lvl5pPr marL="6479804" indent="0">
              <a:buNone/>
              <a:defRPr sz="7100"/>
            </a:lvl5pPr>
            <a:lvl6pPr marL="8099755" indent="0">
              <a:buNone/>
              <a:defRPr sz="7100"/>
            </a:lvl6pPr>
            <a:lvl7pPr marL="9719706" indent="0">
              <a:buNone/>
              <a:defRPr sz="7100"/>
            </a:lvl7pPr>
            <a:lvl8pPr marL="11339656" indent="0">
              <a:buNone/>
              <a:defRPr sz="7100"/>
            </a:lvl8pPr>
            <a:lvl9pPr marL="12959608" indent="0">
              <a:buNone/>
              <a:defRPr sz="7100"/>
            </a:lvl9pPr>
          </a:lstStyle>
          <a:p>
            <a:pPr>
              <a:defRPr/>
            </a:pPr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50"/>
            </a:lvl1pPr>
            <a:lvl2pPr marL="1619951" indent="0">
              <a:buNone/>
              <a:defRPr sz="4950"/>
            </a:lvl2pPr>
            <a:lvl3pPr marL="3239902" indent="0">
              <a:buNone/>
              <a:defRPr sz="4250"/>
            </a:lvl3pPr>
            <a:lvl4pPr marL="4859853" indent="0">
              <a:buNone/>
              <a:defRPr sz="3550"/>
            </a:lvl4pPr>
            <a:lvl5pPr marL="6479804" indent="0">
              <a:buNone/>
              <a:defRPr sz="3550"/>
            </a:lvl5pPr>
            <a:lvl6pPr marL="8099755" indent="0">
              <a:buNone/>
              <a:defRPr sz="3550"/>
            </a:lvl6pPr>
            <a:lvl7pPr marL="9719706" indent="0">
              <a:buNone/>
              <a:defRPr sz="3550"/>
            </a:lvl7pPr>
            <a:lvl8pPr marL="11339656" indent="0">
              <a:buNone/>
              <a:defRPr sz="3550"/>
            </a:lvl8pPr>
            <a:lvl9pPr marL="12959608" indent="0">
              <a:buNone/>
              <a:defRPr sz="3550"/>
            </a:lvl9pPr>
          </a:lstStyle>
          <a:p>
            <a:pPr lvl="0">
              <a:defRPr/>
            </a:pPr>
            <a:r>
              <a:rPr lang="pt-BR"/>
              <a:t>Clique para editar os estilos de texto Mestres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3E80AD-90CE-4FF4-B1D1-AE18A93D2A6B}" type="datetimeFigureOut">
              <a:rPr lang="pt-BR"/>
              <a:t/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C5643-1B65-465A-B382-AAADE539C5DD}" type="slidenum">
              <a:rPr lang="pt-BR"/>
              <a:t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2227451" y="2300044"/>
            <a:ext cx="27944386" cy="8350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27451" y="11500170"/>
            <a:ext cx="27944386" cy="27410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pt-BR"/>
              <a:t>Clique para editar os estilos de texto Mestres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FB3E80AD-90CE-4FF4-B1D1-AE18A93D2A6B}" type="datetimeFigureOut">
              <a:rPr lang="pt-BR"/>
              <a:t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527C5643-1B65-465A-B382-AAADE539C5DD}" type="slidenum">
              <a:rPr lang="pt-BR"/>
              <a:t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39902">
        <a:lnSpc>
          <a:spcPct val="90000"/>
        </a:lnSpc>
        <a:spcBef>
          <a:spcPts val="0"/>
        </a:spcBef>
        <a:buNone/>
        <a:defRPr sz="156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>
        <a:lnSpc>
          <a:spcPct val="90000"/>
        </a:lnSpc>
        <a:spcBef>
          <a:spcPts val="3543"/>
        </a:spcBef>
        <a:buFont typeface="Arial"/>
        <a:buChar char="•"/>
        <a:defRPr sz="99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>
        <a:lnSpc>
          <a:spcPct val="90000"/>
        </a:lnSpc>
        <a:spcBef>
          <a:spcPts val="1772"/>
        </a:spcBef>
        <a:buFont typeface="Arial"/>
        <a:buChar char="•"/>
        <a:defRPr sz="85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>
        <a:lnSpc>
          <a:spcPct val="90000"/>
        </a:lnSpc>
        <a:spcBef>
          <a:spcPts val="1772"/>
        </a:spcBef>
        <a:buFont typeface="Arial"/>
        <a:buChar char="•"/>
        <a:defRPr sz="71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>
        <a:lnSpc>
          <a:spcPct val="90000"/>
        </a:lnSpc>
        <a:spcBef>
          <a:spcPts val="1772"/>
        </a:spcBef>
        <a:buFont typeface="Arial"/>
        <a:buChar char="•"/>
        <a:defRPr sz="6400">
          <a:solidFill>
            <a:schemeClr val="tx1"/>
          </a:solidFill>
          <a:latin typeface="+mn-lt"/>
          <a:ea typeface="+mn-ea"/>
          <a:cs typeface="+mn-cs"/>
        </a:defRPr>
      </a:lvl4pPr>
      <a:lvl5pPr marL="7289779" indent="-809976" algn="l" defTabSz="3239902">
        <a:lnSpc>
          <a:spcPct val="90000"/>
        </a:lnSpc>
        <a:spcBef>
          <a:spcPts val="1772"/>
        </a:spcBef>
        <a:buFont typeface="Arial"/>
        <a:buChar char="•"/>
        <a:defRPr sz="64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>
        <a:lnSpc>
          <a:spcPct val="90000"/>
        </a:lnSpc>
        <a:spcBef>
          <a:spcPts val="1772"/>
        </a:spcBef>
        <a:buFont typeface="Arial"/>
        <a:buChar char="•"/>
        <a:defRPr sz="64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>
        <a:lnSpc>
          <a:spcPct val="90000"/>
        </a:lnSpc>
        <a:spcBef>
          <a:spcPts val="1772"/>
        </a:spcBef>
        <a:buFont typeface="Arial"/>
        <a:buChar char="•"/>
        <a:defRPr sz="64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>
        <a:lnSpc>
          <a:spcPct val="90000"/>
        </a:lnSpc>
        <a:spcBef>
          <a:spcPts val="1772"/>
        </a:spcBef>
        <a:buFont typeface="Arial"/>
        <a:buChar char="•"/>
        <a:defRPr sz="64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>
        <a:lnSpc>
          <a:spcPct val="90000"/>
        </a:lnSpc>
        <a:spcBef>
          <a:spcPts val="1772"/>
        </a:spcBef>
        <a:buFont typeface="Arial"/>
        <a:buChar char="•"/>
        <a:defRPr sz="6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>
        <a:defRPr sz="64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>
        <a:defRPr sz="64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>
        <a:defRPr sz="64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>
        <a:defRPr sz="64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>
        <a:defRPr sz="64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>
        <a:defRPr sz="64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>
        <a:defRPr sz="6400">
          <a:solidFill>
            <a:schemeClr val="tx1"/>
          </a:solidFill>
          <a:latin typeface="+mn-lt"/>
          <a:ea typeface="+mn-ea"/>
          <a:cs typeface="+mn-cs"/>
        </a:defRPr>
      </a:lvl7pPr>
      <a:lvl8pPr marL="11339656" algn="l" defTabSz="3239902">
        <a:defRPr sz="64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>
        <a:defRPr sz="6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texto preto sobre fundo branco&#10;&#10;Descrição gerada automaticamente com confiança média"/>
          <p:cNvPicPr>
            <a:picLocks noChangeAspect="1"/>
          </p:cNvPicPr>
          <p:nvPr/>
        </p:nvPicPr>
        <p:blipFill>
          <a:blip r:embed="rId2"/>
          <a:srcRect l="0" t="0" r="0" b="84473"/>
          <a:stretch/>
        </p:blipFill>
        <p:spPr bwMode="auto">
          <a:xfrm>
            <a:off x="5507004" y="258660"/>
            <a:ext cx="22573057" cy="467355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 bwMode="auto">
          <a:xfrm>
            <a:off x="1523998" y="5031781"/>
            <a:ext cx="29648728" cy="269605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340" algn="ctr">
              <a:lnSpc>
                <a:spcPct val="114999"/>
              </a:lnSpc>
              <a:spcAft>
                <a:spcPts val="1000"/>
              </a:spcAft>
              <a:defRPr/>
            </a:pPr>
            <a:r>
              <a:rPr lang="pt-BR" sz="7200" b="1">
                <a:latin typeface="Arial"/>
                <a:ea typeface="Arial"/>
                <a:cs typeface="Times New Roman"/>
              </a:rPr>
              <a:t>Cronograma de Apresentações da Mostra Científica </a:t>
            </a:r>
            <a:endParaRPr lang="pt-BR" sz="7200">
              <a:latin typeface="Aptos"/>
              <a:ea typeface="Aptos"/>
              <a:cs typeface="Times New Roman"/>
            </a:endParaRPr>
          </a:p>
          <a:p>
            <a:pPr marL="180340" algn="ctr">
              <a:lnSpc>
                <a:spcPct val="114999"/>
              </a:lnSpc>
              <a:spcAft>
                <a:spcPts val="1000"/>
              </a:spcAft>
              <a:defRPr/>
            </a:pPr>
            <a:r>
              <a:rPr lang="pt-BR" sz="7200" b="1">
                <a:latin typeface="Arial"/>
                <a:ea typeface="Arial"/>
                <a:cs typeface="Times New Roman"/>
              </a:rPr>
              <a:t>Grande Animais</a:t>
            </a:r>
            <a:endParaRPr lang="pt-BR" sz="7200">
              <a:latin typeface="Aptos"/>
              <a:ea typeface="Aptos"/>
              <a:cs typeface="Times New Roman"/>
            </a:endParaRPr>
          </a:p>
        </p:txBody>
      </p:sp>
      <p:sp>
        <p:nvSpPr>
          <p:cNvPr id="11" name="CaixaDeTexto 10"/>
          <p:cNvSpPr txBox="1"/>
          <p:nvPr/>
        </p:nvSpPr>
        <p:spPr bwMode="auto">
          <a:xfrm>
            <a:off x="1523998" y="7827404"/>
            <a:ext cx="29648728" cy="1004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80340" algn="just">
              <a:lnSpc>
                <a:spcPct val="150000"/>
              </a:lnSpc>
              <a:defRPr/>
            </a:pPr>
            <a:r>
              <a:rPr lang="pt-BR" sz="4400" b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Dia 05/08/2024                                                                             Horário: 15:40 a 16:20</a:t>
            </a:r>
            <a:endParaRPr lang="pt-BR" sz="4000">
              <a:latin typeface="Aptos"/>
              <a:ea typeface="Aptos"/>
              <a:cs typeface="Times New Roman"/>
            </a:endParaRPr>
          </a:p>
        </p:txBody>
      </p:sp>
      <p:sp>
        <p:nvSpPr>
          <p:cNvPr id="13" name="CaixaDeTexto 12"/>
          <p:cNvSpPr txBox="1"/>
          <p:nvPr/>
        </p:nvSpPr>
        <p:spPr bwMode="auto">
          <a:xfrm>
            <a:off x="1523998" y="8913887"/>
            <a:ext cx="29653407" cy="296358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Utilização do Barbatimão (</a:t>
            </a:r>
            <a:r>
              <a:rPr lang="pt-BR" sz="52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Stryphnodendron</a:t>
            </a:r>
            <a:r>
              <a:rPr lang="pt-BR" sz="52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sz="52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adstrinngens</a:t>
            </a:r>
            <a:r>
              <a:rPr lang="pt-BR" sz="5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) na terapia da Papilomatose Bovina</a:t>
            </a:r>
            <a:endParaRPr sz="5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Cartão de saúde equina</a:t>
            </a:r>
            <a:endParaRPr sz="5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Avaliação dos índices de conforto térmico de vacas leiteiras em um sistema de confinamento do tipo </a:t>
            </a:r>
            <a:r>
              <a:rPr lang="pt-BR" sz="52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compost</a:t>
            </a:r>
            <a:r>
              <a:rPr lang="pt-BR" sz="52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barn</a:t>
            </a:r>
            <a:r>
              <a:rPr lang="pt-BR" sz="5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na Amazônia Ocidental</a:t>
            </a:r>
            <a:endParaRPr sz="5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Caracterização do perfil de consumidores de carne no município de Alta Floresta – Mato Grosso, Brasil</a:t>
            </a:r>
            <a:endParaRPr sz="5200" b="0">
              <a:solidFill>
                <a:srgbClr val="000000"/>
              </a:solidFill>
              <a:latin typeface="Arial"/>
              <a:ea typeface="Arial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Influência do tipo de castração sobre o desempenho e características de carcaça de bovinos cruzados Angus x Nelore confinados – estudo experimental</a:t>
            </a:r>
            <a:endParaRPr sz="5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Aditivos hidrofóbicos para o retardo da lixiviação de potássio em solo arenoso </a:t>
            </a:r>
            <a:endParaRPr sz="5200" b="0">
              <a:solidFill>
                <a:srgbClr val="000000"/>
              </a:solidFill>
              <a:latin typeface="Arial"/>
              <a:ea typeface="Arial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Biofertilizantes e o desenvolvimento do capim braquiária</a:t>
            </a:r>
            <a:endParaRPr sz="5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Escore fecal como indicador da nutrição de vacas leiteiras</a:t>
            </a:r>
            <a:endParaRPr sz="5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Perfil de propriedades leiteiras ou com produção mista situadas no município de Jaru-RO</a:t>
            </a:r>
            <a:endParaRPr sz="5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Potencial produtivo em propriedades leiteiras de Rolim de </a:t>
            </a:r>
            <a:r>
              <a:rPr lang="pt-BR" sz="5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Moura-RO</a:t>
            </a:r>
            <a:endParaRPr sz="5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Prevalência de mastite subclínica na Zona da Mata Rondoniense</a:t>
            </a:r>
            <a:endParaRPr sz="5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Desenvolvimento em altura da </a:t>
            </a:r>
            <a:r>
              <a:rPr lang="pt-BR" sz="52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Brachiaria</a:t>
            </a:r>
            <a:r>
              <a:rPr lang="pt-BR" sz="52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sz="52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brizantha</a:t>
            </a:r>
            <a:r>
              <a:rPr lang="pt-BR" sz="5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cv. Piatã em resposta a diferentes níveis de sombreamento na região amazônica</a:t>
            </a:r>
            <a:endParaRPr sz="5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200" b="0">
                <a:latin typeface="Arial"/>
                <a:ea typeface="Arial"/>
                <a:cs typeface="Times New Roman"/>
              </a:rPr>
              <a:t>Anasarca fetal em ovino no município de Lábrea, Amazonas – Relato de caso</a:t>
            </a:r>
            <a:endParaRPr sz="5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200" b="0">
                <a:latin typeface="Arial"/>
                <a:ea typeface="Arial"/>
                <a:cs typeface="Times New Roman"/>
              </a:rPr>
              <a:t>Tratamento clínico de ferida crônica em membro posterior esquerdo de equino - relato de caso</a:t>
            </a:r>
            <a:endParaRPr sz="5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Efeito do CE e do GnRH34 na fertilidade de vacas Nelore pós-parto submetidas a protocolos de IATF</a:t>
            </a:r>
            <a:endParaRPr sz="5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Análise econômica da utilização do protocolo CE-GnRH34 na IATF de vacas de corte</a:t>
            </a:r>
            <a:endParaRPr sz="5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Espalhabilidade</a:t>
            </a:r>
            <a:r>
              <a:rPr lang="pt-BR" sz="5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de tecidos da babosa</a:t>
            </a:r>
            <a:endParaRPr sz="5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Desenvolvimento em altura da </a:t>
            </a:r>
            <a:r>
              <a:rPr lang="pt-BR" sz="52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Brachiaria</a:t>
            </a:r>
            <a:r>
              <a:rPr lang="pt-BR" sz="52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sz="52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brizantha</a:t>
            </a:r>
            <a:r>
              <a:rPr lang="pt-BR" sz="5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cv. </a:t>
            </a:r>
            <a:r>
              <a:rPr lang="pt-BR" sz="5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Marandu</a:t>
            </a:r>
            <a:r>
              <a:rPr lang="pt-BR" sz="5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em resposta a diferentes níveis de sombreamento na região amazônica</a:t>
            </a:r>
            <a:endParaRPr sz="5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Avaliação de habilidade materna mensurado em diferentes categorias de matrizes nelore PO.</a:t>
            </a:r>
            <a:endParaRPr sz="5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Suplementação estratégica para novilhas (</a:t>
            </a:r>
            <a:r>
              <a:rPr lang="pt-BR" sz="52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Bos </a:t>
            </a:r>
            <a:r>
              <a:rPr lang="pt-BR" sz="52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indicus</a:t>
            </a:r>
            <a:r>
              <a:rPr lang="pt-BR" sz="5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) super precoce</a:t>
            </a:r>
            <a:endParaRPr sz="5200" b="0"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spcAft>
                <a:spcPts val="1000"/>
              </a:spcAft>
              <a:buFont typeface="+mj-lt"/>
              <a:buAutoNum type="arabicPeriod"/>
              <a:defRPr/>
            </a:pPr>
            <a:r>
              <a:rPr lang="pt-BR" sz="5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O que fazer com vacas que ainda estão com o dispositivo </a:t>
            </a:r>
            <a:r>
              <a:rPr lang="pt-BR" sz="5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intravaginal</a:t>
            </a:r>
            <a:r>
              <a:rPr lang="pt-BR" sz="52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de progesterona no momento da IATF?</a:t>
            </a:r>
            <a:endParaRPr sz="5200" b="0"/>
          </a:p>
          <a:p>
            <a:pPr marL="342900" lvl="0" indent="-342900" algn="just">
              <a:lnSpc>
                <a:spcPct val="114999"/>
              </a:lnSpc>
              <a:spcAft>
                <a:spcPts val="1000"/>
              </a:spcAft>
              <a:buFont typeface="+mj-lt"/>
              <a:buAutoNum type="arabicPeriod"/>
              <a:defRPr/>
            </a:pPr>
            <a:r>
              <a:rPr lang="pt-BR" sz="5200" b="0">
                <a:latin typeface="Arial"/>
                <a:ea typeface="Arial"/>
              </a:rPr>
              <a:t>Aspectos clínicos e patológicos de acidente </a:t>
            </a:r>
            <a:r>
              <a:rPr lang="pt-BR" sz="5200" b="0">
                <a:latin typeface="Arial"/>
                <a:ea typeface="Arial"/>
              </a:rPr>
              <a:t>botrópico</a:t>
            </a:r>
            <a:r>
              <a:rPr lang="pt-BR" sz="5200" b="0">
                <a:latin typeface="Arial"/>
                <a:ea typeface="Arial"/>
              </a:rPr>
              <a:t> fatal em ovino</a:t>
            </a:r>
            <a:endParaRPr sz="5200" b="0">
              <a:latin typeface="Arial"/>
              <a:ea typeface="Arial"/>
            </a:endParaRPr>
          </a:p>
          <a:p>
            <a:pPr marL="342900" lvl="0" indent="-342900" algn="just">
              <a:lnSpc>
                <a:spcPct val="114999"/>
              </a:lnSpc>
              <a:spcAft>
                <a:spcPts val="999"/>
              </a:spcAft>
              <a:buFont typeface="+mj-lt"/>
              <a:buAutoNum type="arabicPeriod"/>
              <a:defRPr/>
            </a:pPr>
            <a:r>
              <a:rPr lang="pt-BR" sz="5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Laceração perineal de 3° grau e fístula reto-vaginal em égua Quarto de Milha primipara</a:t>
            </a:r>
            <a:endParaRPr sz="5200" b="0">
              <a:latin typeface="Arial"/>
              <a:ea typeface="Arial"/>
            </a:endParaRPr>
          </a:p>
          <a:p>
            <a:pPr marL="342900" lvl="0" indent="-342900" algn="just">
              <a:lnSpc>
                <a:spcPct val="114999"/>
              </a:lnSpc>
              <a:spcAft>
                <a:spcPts val="999"/>
              </a:spcAft>
              <a:buFont typeface="+mj-lt"/>
              <a:buAutoNum type="arabicPeriod"/>
              <a:defRPr/>
            </a:pPr>
            <a:r>
              <a:rPr sz="5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Diagnóstico Histopatológico e Tratamento Cirúrgico de Habronemose Cutânea em Localização Atípica</a:t>
            </a:r>
            <a:endParaRPr sz="5200" b="0">
              <a:latin typeface="Aptos"/>
              <a:ea typeface="Aptos"/>
              <a:cs typeface="Times New Roman"/>
            </a:endParaRPr>
          </a:p>
        </p:txBody>
      </p:sp>
      <p:pic>
        <p:nvPicPr>
          <p:cNvPr id="14" name="Imagem 13" descr="Tela de computador com texto preto sobre fundo branco&#10;&#10;Descrição gerada automaticamente com confiança média"/>
          <p:cNvPicPr>
            <a:picLocks noChangeAspect="1"/>
          </p:cNvPicPr>
          <p:nvPr/>
        </p:nvPicPr>
        <p:blipFill>
          <a:blip r:embed="rId2"/>
          <a:srcRect l="0" t="88608" r="0" b="0"/>
          <a:stretch/>
        </p:blipFill>
        <p:spPr bwMode="auto">
          <a:xfrm flipH="0" flipV="0">
            <a:off x="0" y="38952236"/>
            <a:ext cx="32399287" cy="4248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texto preto sobre fundo branco&#10;&#10;Descrição gerada automaticamente com confiança média"/>
          <p:cNvPicPr>
            <a:picLocks noChangeAspect="1"/>
          </p:cNvPicPr>
          <p:nvPr/>
        </p:nvPicPr>
        <p:blipFill>
          <a:blip r:embed="rId2"/>
          <a:srcRect l="0" t="0" r="0" b="84473"/>
          <a:stretch/>
        </p:blipFill>
        <p:spPr bwMode="auto">
          <a:xfrm>
            <a:off x="5507004" y="258660"/>
            <a:ext cx="22573057" cy="467355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 bwMode="auto">
          <a:xfrm>
            <a:off x="1523999" y="5783755"/>
            <a:ext cx="29648728" cy="26960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340" algn="ctr">
              <a:lnSpc>
                <a:spcPct val="114999"/>
              </a:lnSpc>
              <a:spcAft>
                <a:spcPts val="1000"/>
              </a:spcAft>
              <a:defRPr/>
            </a:pPr>
            <a:r>
              <a:rPr lang="pt-BR" sz="7200" b="1">
                <a:latin typeface="Arial"/>
                <a:ea typeface="Arial"/>
                <a:cs typeface="Times New Roman"/>
              </a:rPr>
              <a:t>Cronograma de Apresentações da Mostra Científica </a:t>
            </a:r>
            <a:endParaRPr lang="pt-BR" sz="7200">
              <a:latin typeface="Aptos"/>
              <a:ea typeface="Aptos"/>
              <a:cs typeface="Times New Roman"/>
            </a:endParaRPr>
          </a:p>
          <a:p>
            <a:pPr marL="180340" algn="ctr">
              <a:lnSpc>
                <a:spcPct val="114999"/>
              </a:lnSpc>
              <a:spcAft>
                <a:spcPts val="1000"/>
              </a:spcAft>
              <a:defRPr/>
            </a:pPr>
            <a:r>
              <a:rPr lang="pt-BR" sz="7200" b="1">
                <a:latin typeface="Arial"/>
                <a:ea typeface="Arial"/>
                <a:cs typeface="Times New Roman"/>
              </a:rPr>
              <a:t>Grande Animais</a:t>
            </a:r>
            <a:endParaRPr lang="pt-BR" sz="7200">
              <a:latin typeface="Aptos"/>
              <a:ea typeface="Aptos"/>
              <a:cs typeface="Times New Roman"/>
            </a:endParaRPr>
          </a:p>
        </p:txBody>
      </p:sp>
      <p:sp>
        <p:nvSpPr>
          <p:cNvPr id="11" name="CaixaDeTexto 10"/>
          <p:cNvSpPr txBox="1"/>
          <p:nvPr/>
        </p:nvSpPr>
        <p:spPr bwMode="auto">
          <a:xfrm>
            <a:off x="1523999" y="8749463"/>
            <a:ext cx="29648728" cy="10041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340" algn="just">
              <a:lnSpc>
                <a:spcPct val="150000"/>
              </a:lnSpc>
              <a:defRPr/>
            </a:pPr>
            <a:r>
              <a:rPr lang="pt-BR" sz="4400" b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Dia 06/08/2024                                                                             Horário: 09:40 a 10:10</a:t>
            </a:r>
            <a:endParaRPr lang="pt-BR" sz="4000">
              <a:latin typeface="Aptos"/>
              <a:ea typeface="Aptos"/>
              <a:cs typeface="Times New Roman"/>
            </a:endParaRPr>
          </a:p>
        </p:txBody>
      </p:sp>
      <p:sp>
        <p:nvSpPr>
          <p:cNvPr id="13" name="CaixaDeTexto 12"/>
          <p:cNvSpPr txBox="1"/>
          <p:nvPr/>
        </p:nvSpPr>
        <p:spPr bwMode="auto">
          <a:xfrm>
            <a:off x="1523998" y="9665861"/>
            <a:ext cx="29653407" cy="283873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914400" lvl="0" indent="-9144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Relação entre classificação do corpo Lúteo e a taxa de concepção de Receptoras de embrião bovinos produzidos in vitro no estado de Rondônia</a:t>
            </a:r>
            <a:endParaRPr sz="5000" b="0">
              <a:latin typeface="Aptos"/>
              <a:ea typeface="Aptos"/>
              <a:cs typeface="Times New Roman"/>
            </a:endParaRPr>
          </a:p>
          <a:p>
            <a:pPr marL="914400" lvl="0" indent="-9144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Resultado do uso de sêmen fresco em programa de inseminação artificial em tempo fixo em fazenda no Município de Jaru-RO</a:t>
            </a:r>
            <a:endParaRPr sz="5000" b="0">
              <a:latin typeface="Aptos"/>
              <a:ea typeface="Aptos"/>
              <a:cs typeface="Times New Roman"/>
            </a:endParaRPr>
          </a:p>
          <a:p>
            <a:pPr marL="914400" lvl="0" indent="-9144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Relato de caso: Ressincronização precoce após a IATF com uso de ultrassonografia no modo Doppler em vacas de leite</a:t>
            </a:r>
            <a:endParaRPr sz="5000" b="0">
              <a:latin typeface="Aptos"/>
              <a:ea typeface="Aptos"/>
              <a:cs typeface="Times New Roman"/>
            </a:endParaRPr>
          </a:p>
          <a:p>
            <a:pPr marL="914400" lvl="0" indent="-9144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Parâmetros hematológicos em frangos de corte alimentados com frutos de buriti</a:t>
            </a:r>
            <a:endParaRPr sz="5000" b="0">
              <a:latin typeface="Aptos"/>
              <a:ea typeface="Aptos"/>
              <a:cs typeface="Times New Roman"/>
            </a:endParaRPr>
          </a:p>
          <a:p>
            <a:pPr marL="914400" lvl="0" indent="-9144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Tendência temporal do efetivo de rebanho de bovinos, Acre, 2011 a 2022</a:t>
            </a:r>
            <a:endParaRPr sz="5000" b="0">
              <a:latin typeface="Aptos"/>
              <a:ea typeface="Aptos"/>
              <a:cs typeface="Times New Roman"/>
            </a:endParaRPr>
          </a:p>
          <a:p>
            <a:pPr marL="914400" lvl="0" indent="-9144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Ocorrência de plantas daninhas em pastagens de Rio Branco, Acre</a:t>
            </a:r>
            <a:endParaRPr sz="5000" b="0">
              <a:latin typeface="Aptos"/>
              <a:ea typeface="Aptos"/>
              <a:cs typeface="Times New Roman"/>
            </a:endParaRPr>
          </a:p>
          <a:p>
            <a:pPr marL="914400" lvl="0" indent="-9144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Efeito do tipo de mão de obra na rentabilidade de sistemas de produção de leite</a:t>
            </a:r>
            <a:endParaRPr sz="5000" b="0">
              <a:latin typeface="Aptos"/>
              <a:ea typeface="Aptos"/>
              <a:cs typeface="Times New Roman"/>
            </a:endParaRPr>
          </a:p>
          <a:p>
            <a:pPr marL="914400" lvl="0" indent="-9144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Avaliação do desempenho econômico e produtivo de bezerros F1 Nelore X Angus naturalmente infestados por larvas de </a:t>
            </a:r>
            <a:r>
              <a:rPr lang="pt-BR" sz="50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Cochliomyia</a:t>
            </a:r>
            <a:r>
              <a:rPr lang="pt-BR" sz="50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sz="50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hominivorax</a:t>
            </a:r>
            <a:r>
              <a:rPr lang="pt-BR" sz="50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em Rondônia</a:t>
            </a:r>
            <a:endParaRPr sz="5000" b="0">
              <a:latin typeface="Aptos"/>
              <a:ea typeface="Aptos"/>
              <a:cs typeface="Times New Roman"/>
            </a:endParaRPr>
          </a:p>
          <a:p>
            <a:pPr marL="914400" lvl="0" indent="-9144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Efeito da ressincronização da ovulação em fêmeas bovinas (</a:t>
            </a:r>
            <a:r>
              <a:rPr lang="pt-BR" sz="50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Bos </a:t>
            </a:r>
            <a:r>
              <a:rPr lang="pt-BR" sz="50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taurus</a:t>
            </a:r>
            <a:r>
              <a:rPr lang="pt-BR" sz="50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sz="50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indicus</a:t>
            </a:r>
            <a:r>
              <a:rPr lang="pt-BR" sz="50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) após a inseminação artificial em tempo fixo</a:t>
            </a:r>
            <a:endParaRPr sz="5000" b="0">
              <a:latin typeface="Aptos"/>
              <a:ea typeface="Aptos"/>
              <a:cs typeface="Times New Roman"/>
            </a:endParaRPr>
          </a:p>
          <a:p>
            <a:pPr marL="914400" lvl="0" indent="-9144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Boas Práticas e Manejo Sanitário do Gado de Leite</a:t>
            </a:r>
            <a:endParaRPr sz="5000" b="0">
              <a:latin typeface="Aptos"/>
              <a:ea typeface="Aptos"/>
              <a:cs typeface="Times New Roman"/>
            </a:endParaRPr>
          </a:p>
          <a:p>
            <a:pPr marL="914400" lvl="0" indent="-9144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Estudo retrospectivo da casuística de animais de produção atendidos no estado de Rondônia por meio de projeto de extensão universitária do IFRO Campus Jaru no período de agosto de 2022 a maio de 2024</a:t>
            </a:r>
            <a:endParaRPr sz="5000" b="0">
              <a:latin typeface="Aptos"/>
              <a:ea typeface="Aptos"/>
              <a:cs typeface="Times New Roman"/>
            </a:endParaRPr>
          </a:p>
          <a:p>
            <a:pPr marL="914400" lvl="0" indent="-9144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Levantamento sobre o nível de conhecimento dos produtores </a:t>
            </a:r>
            <a:r>
              <a:rPr lang="pt-BR" sz="50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de leite do município de Jaru/RO em relação à mastite bovina e sua ocorrência </a:t>
            </a:r>
            <a:endParaRPr sz="5000" b="0">
              <a:latin typeface="Aptos"/>
              <a:ea typeface="Aptos"/>
              <a:cs typeface="Times New Roman"/>
            </a:endParaRPr>
          </a:p>
          <a:p>
            <a:pPr marL="914400" lvl="0" indent="-9144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Perfil epidemiológico da raiva herbívora no município de  Jaru de 2006 a 2023.</a:t>
            </a:r>
            <a:endParaRPr sz="5000" b="0">
              <a:latin typeface="Aptos"/>
              <a:ea typeface="Aptos"/>
              <a:cs typeface="Times New Roman"/>
            </a:endParaRPr>
          </a:p>
          <a:p>
            <a:pPr marL="914400" lvl="0" indent="-9144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Caracterização genética de papilomatose cutânea bovina na Região do Vale do Guaporé, Rondônia, Brasil</a:t>
            </a:r>
            <a:endParaRPr sz="5000" b="0">
              <a:latin typeface="Aptos"/>
              <a:ea typeface="Aptos"/>
              <a:cs typeface="Times New Roman"/>
            </a:endParaRPr>
          </a:p>
          <a:p>
            <a:pPr marL="914400" lvl="0" indent="-9144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Análise de testes de mastite em vacas em lactação visando a percepção de contaminação no manejo</a:t>
            </a:r>
            <a:endParaRPr sz="5000" b="0">
              <a:latin typeface="Aptos"/>
              <a:ea typeface="Aptos"/>
              <a:cs typeface="Times New Roman"/>
            </a:endParaRPr>
          </a:p>
          <a:p>
            <a:pPr marL="914400" indent="-9144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 Atividade acaricida da </a:t>
            </a:r>
            <a:r>
              <a:rPr lang="pt-BR" sz="50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Copaifera</a:t>
            </a:r>
            <a:r>
              <a:rPr lang="pt-BR" sz="50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sz="50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langsgorffii</a:t>
            </a:r>
            <a:r>
              <a:rPr lang="pt-BR" sz="50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sobre parâmetros biológicos de fêmeas ingurgitadas de </a:t>
            </a:r>
            <a:r>
              <a:rPr lang="pt-BR" sz="50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Rhipicephalus</a:t>
            </a:r>
            <a:r>
              <a:rPr lang="pt-BR" sz="50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(</a:t>
            </a:r>
            <a:r>
              <a:rPr lang="pt-BR" sz="50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Boophilus</a:t>
            </a:r>
            <a:r>
              <a:rPr lang="pt-BR" sz="50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)</a:t>
            </a:r>
            <a:r>
              <a:rPr lang="pt-BR" sz="5000" b="0" i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microplus</a:t>
            </a:r>
            <a:r>
              <a:rPr lang="pt-BR" sz="5000" b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.</a:t>
            </a:r>
            <a:r>
              <a:rPr lang="pt-BR" sz="5000" b="0">
                <a:latin typeface="Arial"/>
                <a:ea typeface="Arial"/>
                <a:cs typeface="Times New Roman"/>
              </a:rPr>
              <a:t> </a:t>
            </a:r>
            <a:endParaRPr sz="5000" b="0">
              <a:latin typeface="Aptos"/>
              <a:ea typeface="Aptos"/>
              <a:cs typeface="Times New Roman"/>
            </a:endParaRPr>
          </a:p>
          <a:p>
            <a:pPr marL="914400" lvl="0" indent="-9144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 b="0">
                <a:latin typeface="Arial"/>
                <a:ea typeface="Arial"/>
                <a:cs typeface="Times New Roman"/>
              </a:rPr>
              <a:t>Novas abordagens associadas a exérese cirúrgica para tratamento de </a:t>
            </a:r>
            <a:r>
              <a:rPr lang="pt-BR" sz="5000" b="0">
                <a:latin typeface="Arial"/>
                <a:ea typeface="Arial"/>
                <a:cs typeface="Times New Roman"/>
              </a:rPr>
              <a:t>Pitiose</a:t>
            </a:r>
            <a:r>
              <a:rPr lang="pt-BR" sz="5000" b="0">
                <a:latin typeface="Arial"/>
                <a:ea typeface="Arial"/>
                <a:cs typeface="Times New Roman"/>
              </a:rPr>
              <a:t> equina refratária ao uso de </a:t>
            </a:r>
            <a:r>
              <a:rPr lang="pt-BR" sz="5000" b="0">
                <a:latin typeface="Arial"/>
                <a:ea typeface="Arial"/>
                <a:cs typeface="Times New Roman"/>
              </a:rPr>
              <a:t>corticosteróide</a:t>
            </a:r>
            <a:endParaRPr sz="5000" b="0">
              <a:latin typeface="Aptos"/>
              <a:ea typeface="Aptos"/>
              <a:cs typeface="Times New Roman"/>
            </a:endParaRPr>
          </a:p>
          <a:p>
            <a:pPr marL="914400" lvl="0" indent="-914400" algn="just">
              <a:lnSpc>
                <a:spcPct val="114999"/>
              </a:lnSpc>
              <a:spcAft>
                <a:spcPts val="1000"/>
              </a:spcAft>
              <a:buFont typeface="+mj-lt"/>
              <a:buAutoNum type="arabicPeriod"/>
              <a:defRPr/>
            </a:pPr>
            <a:r>
              <a:rPr lang="pt-BR" sz="5000" b="0">
                <a:latin typeface="Arial"/>
                <a:ea typeface="Arial"/>
                <a:cs typeface="Times New Roman"/>
              </a:rPr>
              <a:t>Tratamento de peritonite iatrogênica devido à punção de saco herniário em uma potra</a:t>
            </a:r>
            <a:endParaRPr sz="5000" b="0">
              <a:latin typeface="Arial"/>
              <a:ea typeface="Arial"/>
              <a:cs typeface="Times New Roman"/>
            </a:endParaRPr>
          </a:p>
          <a:p>
            <a:pPr marL="914400" lvl="0" indent="-914400" algn="just">
              <a:lnSpc>
                <a:spcPct val="114999"/>
              </a:lnSpc>
              <a:spcAft>
                <a:spcPts val="999"/>
              </a:spcAft>
              <a:buFont typeface="+mj-lt"/>
              <a:buAutoNum type="arabicPeriod"/>
              <a:defRPr/>
            </a:pPr>
            <a:r>
              <a:rPr sz="5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Carcinoma de Células Escamosas em Pálpebra Superior em Garanhão Paint Horse</a:t>
            </a:r>
            <a:endParaRPr sz="5000" b="0">
              <a:latin typeface="Arial"/>
              <a:ea typeface="Arial"/>
              <a:cs typeface="Times New Roman"/>
            </a:endParaRPr>
          </a:p>
          <a:p>
            <a:pPr marL="914400" lvl="0" indent="-914400" algn="just">
              <a:lnSpc>
                <a:spcPct val="114999"/>
              </a:lnSpc>
              <a:spcAft>
                <a:spcPts val="999"/>
              </a:spcAft>
              <a:buFont typeface="+mj-lt"/>
              <a:buAutoNum type="arabicPeriod"/>
              <a:defRPr/>
            </a:pPr>
            <a:r>
              <a:rPr sz="5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Surto de carbúnculo sintomático em propriedade no Município de Jaru-RO- Relato de caso</a:t>
            </a:r>
            <a:endParaRPr sz="5000" b="0">
              <a:latin typeface="Aptos"/>
              <a:ea typeface="Aptos"/>
              <a:cs typeface="Times New Roman"/>
            </a:endParaRPr>
          </a:p>
        </p:txBody>
      </p:sp>
      <p:pic>
        <p:nvPicPr>
          <p:cNvPr id="14" name="Imagem 13" descr="Tela de computador com texto preto sobre fundo branco&#10;&#10;Descrição gerada automaticamente com confiança média"/>
          <p:cNvPicPr>
            <a:picLocks noChangeAspect="1"/>
          </p:cNvPicPr>
          <p:nvPr/>
        </p:nvPicPr>
        <p:blipFill>
          <a:blip r:embed="rId2"/>
          <a:srcRect l="0" t="88608" r="0" b="0"/>
          <a:stretch/>
        </p:blipFill>
        <p:spPr bwMode="auto">
          <a:xfrm>
            <a:off x="0" y="38550127"/>
            <a:ext cx="32399288" cy="4650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texto preto sobre fundo branco&#10;&#10;Descrição gerada automaticamente com confiança média"/>
          <p:cNvPicPr>
            <a:picLocks noChangeAspect="1"/>
          </p:cNvPicPr>
          <p:nvPr/>
        </p:nvPicPr>
        <p:blipFill>
          <a:blip r:embed="rId2"/>
          <a:srcRect l="0" t="0" r="0" b="84473"/>
          <a:stretch/>
        </p:blipFill>
        <p:spPr bwMode="auto">
          <a:xfrm>
            <a:off x="5507004" y="258660"/>
            <a:ext cx="22573057" cy="467355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 bwMode="auto">
          <a:xfrm>
            <a:off x="1523999" y="5783755"/>
            <a:ext cx="29648728" cy="269605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340" algn="ctr">
              <a:lnSpc>
                <a:spcPct val="114999"/>
              </a:lnSpc>
              <a:spcAft>
                <a:spcPts val="1000"/>
              </a:spcAft>
              <a:defRPr/>
            </a:pPr>
            <a:r>
              <a:rPr lang="pt-BR" sz="7200" b="1">
                <a:latin typeface="Arial"/>
                <a:ea typeface="Arial"/>
                <a:cs typeface="Times New Roman"/>
              </a:rPr>
              <a:t>Cronograma de Apresentações da Mostra Científica </a:t>
            </a:r>
            <a:endParaRPr lang="pt-BR" sz="7200">
              <a:latin typeface="Aptos"/>
              <a:ea typeface="Aptos"/>
              <a:cs typeface="Times New Roman"/>
            </a:endParaRPr>
          </a:p>
          <a:p>
            <a:pPr marL="180340" algn="ctr">
              <a:lnSpc>
                <a:spcPct val="114999"/>
              </a:lnSpc>
              <a:spcAft>
                <a:spcPts val="1000"/>
              </a:spcAft>
              <a:defRPr/>
            </a:pPr>
            <a:r>
              <a:rPr lang="pt-BR" sz="7200" b="1">
                <a:latin typeface="Arial"/>
                <a:ea typeface="Arial"/>
                <a:cs typeface="Times New Roman"/>
              </a:rPr>
              <a:t>Grande Animais</a:t>
            </a:r>
            <a:endParaRPr lang="pt-BR" sz="7200">
              <a:latin typeface="Aptos"/>
              <a:ea typeface="Aptos"/>
              <a:cs typeface="Times New Roman"/>
            </a:endParaRPr>
          </a:p>
        </p:txBody>
      </p:sp>
      <p:sp>
        <p:nvSpPr>
          <p:cNvPr id="11" name="CaixaDeTexto 10"/>
          <p:cNvSpPr txBox="1"/>
          <p:nvPr/>
        </p:nvSpPr>
        <p:spPr bwMode="auto">
          <a:xfrm>
            <a:off x="1523998" y="8498804"/>
            <a:ext cx="29648728" cy="100418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340" algn="just">
              <a:lnSpc>
                <a:spcPct val="150000"/>
              </a:lnSpc>
              <a:defRPr/>
            </a:pPr>
            <a:r>
              <a:rPr lang="pt-BR" sz="4400" b="1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Dia 06/08/2024                                                                             Horário: 09:40 a 10:10</a:t>
            </a:r>
            <a:endParaRPr lang="pt-BR" sz="4000">
              <a:latin typeface="Aptos"/>
              <a:ea typeface="Aptos"/>
              <a:cs typeface="Times New Roman"/>
            </a:endParaRPr>
          </a:p>
        </p:txBody>
      </p:sp>
      <p:sp>
        <p:nvSpPr>
          <p:cNvPr id="13" name="CaixaDeTexto 12"/>
          <p:cNvSpPr txBox="1"/>
          <p:nvPr/>
        </p:nvSpPr>
        <p:spPr bwMode="auto">
          <a:xfrm flipH="0" flipV="0">
            <a:off x="1523997" y="9370026"/>
            <a:ext cx="29654487" cy="293901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Principais gêneros de nematódeos gastrointestinais em bovinos de corte em uma propriedade em Boca do Acre, Amazonas</a:t>
            </a:r>
            <a:endParaRPr sz="5000">
              <a:solidFill>
                <a:schemeClr val="tx1"/>
              </a:solidFill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Avaliação da qualidade microbiológica da água proveniente de instituições educacionais da cidade de Rolim de Moura, RO.</a:t>
            </a:r>
            <a:endParaRPr sz="5000">
              <a:solidFill>
                <a:schemeClr val="tx1"/>
              </a:solidFill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Pesquisa de bactérias mesófilas em carne bovina moída provenientes de açougues da cidade de Rolim de Moura –RO</a:t>
            </a:r>
            <a:endParaRPr sz="5000">
              <a:solidFill>
                <a:schemeClr val="tx1"/>
              </a:solidFill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Pesquisa de </a:t>
            </a:r>
            <a:r>
              <a:rPr lang="pt-BR" sz="5000" i="1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E. coli</a:t>
            </a: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 em carne bovina moída provenientes de açougues da cidade de Rolim de Moura –RO</a:t>
            </a:r>
            <a:endParaRPr sz="5000">
              <a:solidFill>
                <a:schemeClr val="tx1"/>
              </a:solidFill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Readoção de potro pela própria mãe – relato de caso</a:t>
            </a:r>
            <a:endParaRPr sz="5000">
              <a:solidFill>
                <a:schemeClr val="tx1"/>
              </a:solidFill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Produção de vídeos didáticos de anatomia animal como recurso de aprendizagem suplementar no curso de Medicina Veterinária do IFRO - Campus Jaru resgatada: relato de caso</a:t>
            </a:r>
            <a:endParaRPr sz="5000">
              <a:solidFill>
                <a:schemeClr val="tx1"/>
              </a:solidFill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Acrobustite</a:t>
            </a: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 Em Touro Nelore</a:t>
            </a:r>
            <a:endParaRPr sz="5000">
              <a:solidFill>
                <a:schemeClr val="tx1"/>
              </a:solidFill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Burkholderia</a:t>
            </a: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Mallei</a:t>
            </a: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: Assintomático – Relato De Caso </a:t>
            </a:r>
            <a:endParaRPr sz="5000">
              <a:solidFill>
                <a:schemeClr val="tx1"/>
              </a:solidFill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Hepatite e alopecia causada por intoxicação medicamentosa em égua na cidade de Recife-PE – Relato de caso</a:t>
            </a:r>
            <a:endParaRPr sz="5000">
              <a:solidFill>
                <a:schemeClr val="tx1"/>
              </a:solidFill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Mieloencefalite</a:t>
            </a: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 protozoária equina: relato de caso</a:t>
            </a:r>
            <a:endParaRPr sz="5000">
              <a:solidFill>
                <a:schemeClr val="tx1"/>
              </a:solidFill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Relato de Caso: Achado de Metrite em Matrizeira</a:t>
            </a:r>
            <a:endParaRPr sz="5000">
              <a:solidFill>
                <a:schemeClr val="tx1"/>
              </a:solidFill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Bloqueio bilateral do plano transverso abdominal </a:t>
            </a: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ecoguiado</a:t>
            </a: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 em potro submetido a herniorrafia umbilical</a:t>
            </a:r>
            <a:endParaRPr sz="5000">
              <a:solidFill>
                <a:schemeClr val="tx1"/>
              </a:solidFill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Criptorquidismo</a:t>
            </a: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 unilateral abdominal em equino: relato de caso </a:t>
            </a:r>
            <a:endParaRPr sz="5000">
              <a:solidFill>
                <a:schemeClr val="tx1"/>
              </a:solidFill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Achados laboratoriais em cadela com carcinoma de células transicionais Compressão medular por abscesso em bezerro: relato de caso no município de Colorado do Oeste, RO.</a:t>
            </a:r>
            <a:endParaRPr sz="5000">
              <a:solidFill>
                <a:schemeClr val="tx1"/>
              </a:solidFill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Babesiose cerebral em bezerro com nove dias de vida: primeiro relato de caso no estado de Rondônia.</a:t>
            </a:r>
            <a:endParaRPr sz="5000">
              <a:solidFill>
                <a:schemeClr val="tx1"/>
              </a:solidFill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Uso de fitoterápicos no tratamento de carrapatos (</a:t>
            </a:r>
            <a:r>
              <a:rPr lang="pt-BR" sz="5000" i="1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Rhipicephalus</a:t>
            </a:r>
            <a:r>
              <a:rPr lang="pt-BR" sz="5000" i="1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 (</a:t>
            </a:r>
            <a:r>
              <a:rPr lang="pt-BR" sz="5000" i="1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Boophilus</a:t>
            </a:r>
            <a:r>
              <a:rPr lang="pt-BR" sz="5000" i="1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) </a:t>
            </a:r>
            <a:r>
              <a:rPr lang="pt-BR" sz="5000" i="1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microplus</a:t>
            </a: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): uma nova alternativa</a:t>
            </a:r>
            <a:endParaRPr sz="5000">
              <a:solidFill>
                <a:schemeClr val="tx1"/>
              </a:solidFill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Hepatite e nefrite bacteriana em aves de postura: relato de caso</a:t>
            </a:r>
            <a:endParaRPr sz="5000">
              <a:solidFill>
                <a:schemeClr val="tx1"/>
              </a:solidFill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buFont typeface="+mj-lt"/>
              <a:buAutoNum type="arabicPeriod"/>
              <a:defRPr/>
            </a:pP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Intersexo Bovino (</a:t>
            </a:r>
            <a:r>
              <a:rPr lang="pt-BR" sz="5000" i="1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Bos </a:t>
            </a:r>
            <a:r>
              <a:rPr lang="pt-BR" sz="5000" i="1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taurus</a:t>
            </a: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)</a:t>
            </a:r>
            <a:endParaRPr sz="5000">
              <a:solidFill>
                <a:schemeClr val="tx1"/>
              </a:solidFill>
              <a:latin typeface="Aptos"/>
              <a:ea typeface="Aptos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spcAft>
                <a:spcPts val="1000"/>
              </a:spcAft>
              <a:buFont typeface="+mj-lt"/>
              <a:buAutoNum type="arabicPeriod"/>
              <a:defRPr/>
            </a:pP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Cistite - Pielonefrite hemorrágica em matriz suína em Rondônia - relato de caso Meningoencefalite por </a:t>
            </a: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herpesvírus</a:t>
            </a:r>
            <a:r>
              <a:rPr lang="pt-BR" sz="500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 bovino do tipo 5 no município de Ministro Andreazza-RO - relato de caso</a:t>
            </a:r>
            <a:endParaRPr sz="5000">
              <a:solidFill>
                <a:schemeClr val="tx1"/>
              </a:solidFill>
              <a:latin typeface="Arial"/>
              <a:ea typeface="Arial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spcAft>
                <a:spcPts val="999"/>
              </a:spcAft>
              <a:buFont typeface="+mj-lt"/>
              <a:buAutoNum type="arabicPeriod"/>
              <a:defRPr/>
            </a:pPr>
            <a:r>
              <a:rPr sz="50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Uso de fitoterápico em ferida lacerada em equino – relato de caso</a:t>
            </a:r>
            <a:endParaRPr sz="5000" b="0" i="0" u="none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spcAft>
                <a:spcPts val="998"/>
              </a:spcAft>
              <a:buFont typeface="+mj-lt"/>
              <a:buAutoNum type="arabicPeriod"/>
              <a:defRPr/>
            </a:pPr>
            <a:r>
              <a:rPr lang="en-US" sz="5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Relato de Caso: Múltiplos abscessos pulmonares em um bovino na cidade de Ji-</a:t>
            </a:r>
            <a:r>
              <a:rPr lang="en-US" sz="5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Paraná-RO</a:t>
            </a:r>
            <a:endParaRPr sz="5000" b="0" i="0" u="none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342900" lvl="0" indent="-342900" algn="just">
              <a:lnSpc>
                <a:spcPct val="114999"/>
              </a:lnSpc>
              <a:spcAft>
                <a:spcPts val="998"/>
              </a:spcAft>
              <a:buFont typeface="+mj-lt"/>
              <a:buAutoNum type="arabicPeriod"/>
              <a:defRPr/>
            </a:pPr>
            <a:r>
              <a:rPr lang="en-US" sz="5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Osteodistrofia fibrosa em equinos (equus ferus caballus) : relato de caso</a:t>
            </a:r>
            <a:endParaRPr sz="5000" b="0" i="0" u="none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4" name="Imagem 13" descr="Tela de computador com texto preto sobre fundo branco&#10;&#10;Descrição gerada automaticamente com confiança média"/>
          <p:cNvPicPr>
            <a:picLocks noChangeAspect="1"/>
          </p:cNvPicPr>
          <p:nvPr/>
        </p:nvPicPr>
        <p:blipFill>
          <a:blip r:embed="rId2"/>
          <a:srcRect l="0" t="88608" r="0" b="0"/>
          <a:stretch/>
        </p:blipFill>
        <p:spPr bwMode="auto">
          <a:xfrm>
            <a:off x="-250657" y="38550126"/>
            <a:ext cx="32399288" cy="4650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Tema do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ONLYOFFICE/7.4.1.36</Application>
  <DocSecurity>0</DocSecurity>
  <PresentationFormat>Personalizar</PresentationFormat>
  <Paragraphs>0</Paragraphs>
  <Slides>3</Slides>
  <Notes>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Theme 1</vt:lpstr>
      <vt:lpstr>Slide 1</vt:lpstr>
      <vt:lpstr>Slide 2</vt:lpstr>
      <vt:lpstr>Slide 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Mayra Araguaia Pereira Figueiredo</dc:creator>
  <cp:keywords/>
  <dc:description/>
  <dc:identifier/>
  <dc:language/>
  <cp:lastModifiedBy/>
  <cp:revision>7</cp:revision>
  <dcterms:created xsi:type="dcterms:W3CDTF">2024-07-30T22:50:42Z</dcterms:created>
  <dcterms:modified xsi:type="dcterms:W3CDTF">2024-08-02T15:59:26Z</dcterms:modified>
  <cp:category/>
  <cp:contentStatus/>
  <cp:version/>
</cp:coreProperties>
</file>